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7_B3B798D4.xml" ContentType="application/vnd.ms-powerpoint.comments+xml"/>
  <Override PartName="/ppt/notesSlides/notesSlide8.xml" ContentType="application/vnd.openxmlformats-officedocument.presentationml.notesSlide+xml"/>
  <Override PartName="/ppt/comments/modernComment_10F_6A26EB58.xml" ContentType="application/vnd.ms-powerpoint.comments+xml"/>
  <Override PartName="/ppt/notesSlides/notesSlide9.xml" ContentType="application/vnd.openxmlformats-officedocument.presentationml.notesSlide+xml"/>
  <Override PartName="/ppt/comments/modernComment_111_76D1998E.xml" ContentType="application/vnd.ms-powerpoint.comments+xml"/>
  <Override PartName="/ppt/notesSlides/notesSlide10.xml" ContentType="application/vnd.openxmlformats-officedocument.presentationml.notesSlide+xml"/>
  <Override PartName="/ppt/comments/modernComment_10B_E16C529A.xml" ContentType="application/vnd.ms-powerpoint.comments+xml"/>
  <Override PartName="/ppt/notesSlides/notesSlide11.xml" ContentType="application/vnd.openxmlformats-officedocument.presentationml.notesSlide+xml"/>
  <Override PartName="/ppt/comments/modernComment_112_9790685F.xml" ContentType="application/vnd.ms-powerpoint.comments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sldIdLst>
    <p:sldId id="256" r:id="rId2"/>
    <p:sldId id="277" r:id="rId3"/>
    <p:sldId id="279" r:id="rId4"/>
    <p:sldId id="293" r:id="rId5"/>
    <p:sldId id="262" r:id="rId6"/>
    <p:sldId id="276" r:id="rId7"/>
    <p:sldId id="280" r:id="rId8"/>
    <p:sldId id="292" r:id="rId9"/>
    <p:sldId id="278" r:id="rId10"/>
    <p:sldId id="286" r:id="rId11"/>
    <p:sldId id="288" r:id="rId12"/>
    <p:sldId id="289" r:id="rId13"/>
    <p:sldId id="263" r:id="rId14"/>
    <p:sldId id="271" r:id="rId15"/>
    <p:sldId id="273" r:id="rId16"/>
    <p:sldId id="267" r:id="rId17"/>
    <p:sldId id="274" r:id="rId18"/>
    <p:sldId id="282" r:id="rId19"/>
    <p:sldId id="26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7A3C5E-4F24-CCCD-595D-1CD53A75214D}" name="John Crespo" initials="JC" userId="S::jc2487@scarletmail.rutgers.edu::f55e6e70-4af4-4998-9032-0e408a6c99ae" providerId="AD"/>
  <p188:author id="{A5CBFA8E-886B-8C53-78B8-FBCA233FB902}" name="Sashoya Dougan" initials="SD" userId="S::ssd126@scarletmail.rutgers.edu::1a86e9d4-c6c5-4a19-9547-388c708e563f" providerId="AD"/>
  <p188:author id="{FC4C79D5-9FE4-9678-2F45-5C964DFE05CF}" name="D'erica Boskie" initials="DB" userId="S::dmb567@scarletmail.rutgers.edu::8d4d0899-bf7e-460f-a12b-01d4e6ef2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2"/>
  </p:normalViewPr>
  <p:slideViewPr>
    <p:cSldViewPr snapToGrid="0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07_B3B798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E1663D-246F-4BA1-A49F-4FC6C9AE433E}" authorId="{A5CBFA8E-886B-8C53-78B8-FBCA233FB902}" status="resolved" created="2022-08-18T13:58:17.560" complete="100000">
    <pc:sldMkLst xmlns:pc="http://schemas.microsoft.com/office/powerpoint/2013/main/command">
      <pc:docMk/>
      <pc:sldMk cId="3015153876" sldId="263"/>
    </pc:sldMkLst>
    <p188:replyLst>
      <p188:reply id="{05AC4F8B-FF8E-4ECB-B274-A8F56CB14EBB}" authorId="{A5CBFA8E-886B-8C53-78B8-FBCA233FB902}" created="2022-08-18T14:00:19.907">
        <p188:txBody>
          <a:bodyPr/>
          <a:lstStyle/>
          <a:p>
            <a:r>
              <a:rPr lang="en-US"/>
              <a:t>maybe include a slide of the cdc survey info before this slide</a:t>
            </a:r>
          </a:p>
        </p188:txBody>
      </p188:reply>
      <p188:reply id="{39BA196C-8F2E-4B08-B5CD-D3897EA3F2CD}" authorId="{A5CBFA8E-886B-8C53-78B8-FBCA233FB902}" created="2022-08-18T14:02:27.130">
        <p188:txBody>
          <a:bodyPr/>
          <a:lstStyle/>
          <a:p>
            <a:r>
              <a:rPr lang="en-US"/>
              <a:t>parameters etc</a:t>
            </a:r>
          </a:p>
        </p188:txBody>
      </p188:reply>
      <p188:reply id="{88EA021A-6728-4821-A581-4759E89C3124}" authorId="{A5CBFA8E-886B-8C53-78B8-FBCA233FB902}" created="2022-08-18T14:03:28.303">
        <p188:txBody>
          <a:bodyPr/>
          <a:lstStyle/>
          <a:p>
            <a:r>
              <a:rPr lang="en-US"/>
              <a:t>clear images with parameters, maybe have one slide for each figure so they can see clearly</a:t>
            </a:r>
          </a:p>
        </p188:txBody>
      </p188:reply>
    </p188:replyLst>
    <p188:txBody>
      <a:bodyPr/>
      <a:lstStyle/>
      <a:p>
        <a:r>
          <a:rPr lang="en-US"/>
          <a:t>be sure to introduce the data set before going into analysis</a:t>
        </a:r>
      </a:p>
    </p188:txBody>
  </p188:cm>
</p188:cmLst>
</file>

<file path=ppt/comments/modernComment_10B_E16C52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467694-9C23-4C03-AA3A-93D8EE3DA132}" authorId="{F47A3C5E-4F24-CCCD-595D-1CD53A75214D}" status="resolved" created="2022-08-18T01:59:16.316" complete="100000">
    <pc:sldMkLst xmlns:pc="http://schemas.microsoft.com/office/powerpoint/2013/main/command">
      <pc:docMk/>
      <pc:sldMk cId="3781972634" sldId="267"/>
    </pc:sldMkLst>
    <p188:txBody>
      <a:bodyPr/>
      <a:lstStyle/>
      <a:p>
        <a:r>
          <a:rPr lang="en-US"/>
          <a:t>Please add the partial dependence graph for sleep time. I cannot find it</a:t>
        </a:r>
      </a:p>
    </p188:txBody>
  </p188:cm>
  <p188:cm id="{AC324EA1-8495-4B6F-BF0D-3D69D1AE208E}" authorId="{A5CBFA8E-886B-8C53-78B8-FBCA233FB902}" status="resolved" created="2022-08-18T14:14:25.165" complete="100000">
    <pc:sldMkLst xmlns:pc="http://schemas.microsoft.com/office/powerpoint/2013/main/command">
      <pc:docMk/>
      <pc:sldMk cId="3781972634" sldId="267"/>
    </pc:sldMkLst>
    <p188:replyLst>
      <p188:reply id="{2C07F837-3C0B-456F-96B4-C20583CE2ABB}" authorId="{A5CBFA8E-886B-8C53-78B8-FBCA233FB902}" created="2022-08-18T14:15:13.682">
        <p188:txBody>
          <a:bodyPr/>
          <a:lstStyle/>
          <a:p>
            <a:r>
              <a:rPr lang="en-US"/>
              <a:t>y value - higher HD value</a:t>
            </a:r>
          </a:p>
        </p188:txBody>
      </p188:reply>
      <p188:reply id="{05BAA8F0-6528-44E2-88B7-B53FEE761FF9}" authorId="{A5CBFA8E-886B-8C53-78B8-FBCA233FB902}" created="2022-08-18T14:15:56.199">
        <p188:txBody>
          <a:bodyPr/>
          <a:lstStyle/>
          <a:p>
            <a:r>
              <a:rPr lang="en-US"/>
              <a:t>talk about trends not specifics</a:t>
            </a:r>
          </a:p>
        </p188:txBody>
      </p188:reply>
      <p188:reply id="{D1E99134-33DE-4936-8C51-341F4DD1030B}" authorId="{A5CBFA8E-886B-8C53-78B8-FBCA233FB902}" created="2022-08-18T14:16:39.559">
        <p188:txBody>
          <a:bodyPr/>
          <a:lstStyle/>
          <a:p>
            <a:r>
              <a:rPr lang="en-US"/>
              <a:t>maybe plot points on adobe</a:t>
            </a:r>
          </a:p>
        </p188:txBody>
      </p188:reply>
      <p188:reply id="{0F28005A-FE83-4515-8A3A-EFAA6DCEB10D}" authorId="{A5CBFA8E-886B-8C53-78B8-FBCA233FB902}" created="2022-08-18T14:18:52.063">
        <p188:txBody>
          <a:bodyPr/>
          <a:lstStyle/>
          <a:p>
            <a:r>
              <a:rPr lang="en-US"/>
              <a:t>igtnore peaks look at lows</a:t>
            </a:r>
          </a:p>
        </p188:txBody>
      </p188:reply>
    </p188:replyLst>
    <p188:txBody>
      <a:bodyPr/>
      <a:lstStyle/>
      <a:p>
        <a:r>
          <a:rPr lang="en-US"/>
          <a:t>people w/HD sleep more</a:t>
        </a:r>
      </a:p>
    </p188:txBody>
  </p188:cm>
  <p188:cm id="{CCED6C36-F58E-4714-B6DA-EF92F58229A2}" authorId="{A5CBFA8E-886B-8C53-78B8-FBCA233FB902}" status="resolved" created="2022-08-18T14:33:40.087" complete="100000">
    <pc:sldMkLst xmlns:pc="http://schemas.microsoft.com/office/powerpoint/2013/main/command">
      <pc:docMk/>
      <pc:sldMk cId="3781972634" sldId="267"/>
    </pc:sldMkLst>
    <p188:replyLst>
      <p188:reply id="{7ED47185-AB4D-4D10-94F3-B9451C641CE0}" authorId="{FC4C79D5-9FE4-9678-2F45-5C964DFE05CF}" created="2022-08-18T15:40:55.801">
        <p188:txBody>
          <a:bodyPr/>
          <a:lstStyle/>
          <a:p>
            <a:r>
              <a:rPr lang="en-US"/>
              <a:t>People who reported sleeping for 7-8 hours had the lowest prediction of heart disease by the algorithm</a:t>
            </a:r>
          </a:p>
        </p188:txBody>
      </p188:reply>
    </p188:replyLst>
    <p188:txBody>
      <a:bodyPr/>
      <a:lstStyle/>
      <a:p>
        <a:r>
          <a:rPr lang="en-US"/>
          <a:t>people who average 7-9 hrs have a lesser asscosiation with HD</a:t>
        </a:r>
      </a:p>
    </p188:txBody>
  </p188:cm>
</p188:cmLst>
</file>

<file path=ppt/comments/modernComment_10F_6A26EB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B5D4A7-CAEC-437C-9820-692125A99B78}" authorId="{A5CBFA8E-886B-8C53-78B8-FBCA233FB902}" status="resolved" created="2022-08-18T14:05:10.681" complete="100000">
    <pc:sldMkLst xmlns:pc="http://schemas.microsoft.com/office/powerpoint/2013/main/command">
      <pc:docMk/>
      <pc:sldMk cId="1780935512" sldId="271"/>
    </pc:sldMkLst>
    <p188:replyLst>
      <p188:reply id="{6803B6D8-159F-4264-A0A2-E610C5AC5D84}" authorId="{A5CBFA8E-886B-8C53-78B8-FBCA233FB902}" created="2022-08-18T14:07:40.966">
        <p188:txBody>
          <a:bodyPr/>
          <a:lstStyle/>
          <a:p>
            <a:r>
              <a:rPr lang="en-US"/>
              <a:t>gini - a way quantifying entropy of each feature then it chooses which feature has the most info gain higher x, more signf</a:t>
            </a:r>
          </a:p>
        </p188:txBody>
      </p188:reply>
      <p188:reply id="{03A51290-A0A3-4738-8EBA-DFAD09773EA7}" authorId="{A5CBFA8E-886B-8C53-78B8-FBCA233FB902}" created="2022-08-18T14:08:18.077">
        <p188:txBody>
          <a:bodyPr/>
          <a:lstStyle/>
          <a:p>
            <a:r>
              <a:rPr lang="en-US"/>
              <a:t>maybe choose one of these</a:t>
            </a:r>
          </a:p>
        </p188:txBody>
      </p188:reply>
    </p188:replyLst>
    <p188:txBody>
      <a:bodyPr/>
      <a:lstStyle/>
      <a:p>
        <a:r>
          <a:rPr lang="en-US"/>
          <a:t>reduce words and just say what was written</a:t>
        </a:r>
      </a:p>
    </p188:txBody>
  </p188:cm>
</p188:cmLst>
</file>

<file path=ppt/comments/modernComment_111_76D199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CB6D6C-8742-457E-AE15-E05DACF8D4F5}" authorId="{A5CBFA8E-886B-8C53-78B8-FBCA233FB902}" status="resolved" created="2022-08-18T14:10:58.287" complete="100000">
    <pc:sldMkLst xmlns:pc="http://schemas.microsoft.com/office/powerpoint/2013/main/command">
      <pc:docMk/>
      <pc:sldMk cId="1993447822" sldId="273"/>
    </pc:sldMkLst>
    <p188:replyLst>
      <p188:reply id="{FE02E5E4-7ABD-4F0A-BAB2-22EC9800CE21}" authorId="{A5CBFA8E-886B-8C53-78B8-FBCA233FB902}" created="2022-08-18T14:12:20.599">
        <p188:txBody>
          <a:bodyPr/>
          <a:lstStyle/>
          <a:p>
            <a:r>
              <a:rPr lang="en-US"/>
              <a:t>of our model predicting or being able to predict HD</a:t>
            </a:r>
          </a:p>
        </p188:txBody>
      </p188:reply>
    </p188:replyLst>
    <p188:txBody>
      <a:bodyPr/>
      <a:lstStyle/>
      <a:p>
        <a:r>
          <a:rPr lang="en-US"/>
          <a:t>accuracy of what?</a:t>
        </a:r>
      </a:p>
    </p188:txBody>
  </p188:cm>
</p188:cmLst>
</file>

<file path=ppt/comments/modernComment_112_979068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C6B870-E8A7-4860-ADD5-5C5706E1D98C}" authorId="{A5CBFA8E-886B-8C53-78B8-FBCA233FB902}" status="resolved" created="2022-08-18T14:21:09.113" complete="100000">
    <pc:sldMkLst xmlns:pc="http://schemas.microsoft.com/office/powerpoint/2013/main/command">
      <pc:docMk/>
      <pc:sldMk cId="2542823519" sldId="274"/>
    </pc:sldMkLst>
    <p188:txBody>
      <a:bodyPr/>
      <a:lstStyle/>
      <a:p>
        <a:r>
          <a:rPr lang="en-US"/>
          <a:t>add confusion matrix/model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4411-4440-4104-8611-6C3887AF7350}" type="datetimeFigureOut"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BF44-5BC8-48E5-9093-4C1E06976F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Bahnschrif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Thinking about your mental health, for how many days during the past 30 days was your mental health not good? (0-30 days)</a:t>
            </a:r>
            <a:endParaRPr lang="en-US">
              <a:latin typeface="Bahnschrif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to cite the images with </a:t>
            </a:r>
            <a:r>
              <a:rPr lang="en-US" err="1"/>
              <a:t>statistiscs</a:t>
            </a:r>
            <a:r>
              <a:rPr lang="en-US"/>
              <a:t> 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9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to cite the images with </a:t>
            </a:r>
            <a:r>
              <a:rPr lang="en-US" err="1"/>
              <a:t>statistiscs</a:t>
            </a:r>
            <a:r>
              <a:rPr lang="en-US"/>
              <a:t> !!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Bahnschrift"/>
                <a:ea typeface="Calibri"/>
                <a:cs typeface="Calibri" panose="020F0502020204030204"/>
              </a:rPr>
              <a:t>- Only 9% of these participants had heart disease. 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to cite the images with </a:t>
            </a:r>
            <a:r>
              <a:rPr lang="en-US" err="1"/>
              <a:t>statistiscs</a:t>
            </a:r>
            <a:r>
              <a:rPr lang="en-US"/>
              <a:t> !!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Bahnschrift"/>
                <a:ea typeface="Calibri"/>
                <a:cs typeface="Calibri" panose="020F0502020204030204"/>
              </a:rPr>
              <a:t>- Only 9% of these participants had heart disease. 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Bahnschrift"/>
                <a:cs typeface="Calibri"/>
              </a:rPr>
              <a:t>- Understanding the features that relate to heart disease could allow for further investigation of potential risk factors of heart disease.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Bahnschrift"/>
                <a:cs typeface="Calibri"/>
              </a:rPr>
              <a:t>- There is a correlation between heart disease and sleep, and sleep to mental health. 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Importance understanding factors that contribute to heart disease allows us to target these factors, which could decrease the likelihood of developing heart conditions.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cs typeface="Calibri"/>
              </a:rPr>
              <a:t>A.) Age plays a significant role in predicting heart disease</a:t>
            </a:r>
          </a:p>
          <a:p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B.) Mental Health has higher mean decrease accuracy compared to Sleep Time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Illustrating the removal of mental health from the data will lower the accuracy of the dataset (left figure)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Gini is measured, which shows that the higher the value of mean decrease accuracy, the higher the importance of the variable in the model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cs typeface="Calibri"/>
              </a:rPr>
              <a:t>Mental Health has higher mean decrease accuracy compared to Sleep Time</a:t>
            </a:r>
          </a:p>
          <a:p>
            <a:pPr lvl="1"/>
            <a:r>
              <a:rPr lang="en-US" sz="2000">
                <a:cs typeface="Calibri"/>
              </a:rPr>
              <a:t>Illustrating the removal of mental health from the data will lower the accuracy of the dataset (left figure)</a:t>
            </a:r>
          </a:p>
          <a:p>
            <a:pPr lvl="1"/>
            <a:r>
              <a:rPr lang="en-US" sz="2000">
                <a:cs typeface="Calibri"/>
              </a:rPr>
              <a:t>Gini is measured, which shows that the higher the value of mean decrease accuracy, the higher the importance of the variable in the model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F44-5BC8-48E5-9093-4C1E06976F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B3B798D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6A26EB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76D1998E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E16C529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9790685F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ADA034-F24A-CF97-F0AD-F2CE9863A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" t="9091" r="18056" b="2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CC5C5-0793-3FD8-B8B1-1D058C6EF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698772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latin typeface="Bahnschrift"/>
                <a:cs typeface="Calibri Light"/>
              </a:rPr>
              <a:t>CAN YOU DIE OF A BROKEN HEART?</a:t>
            </a:r>
            <a:br>
              <a:rPr lang="en-US" sz="3000">
                <a:latin typeface="Bahnschrift"/>
                <a:cs typeface="Calibri Light"/>
              </a:rPr>
            </a:br>
            <a:br>
              <a:rPr lang="en-US" sz="3000">
                <a:latin typeface="Bahnschrift"/>
                <a:cs typeface="Calibri Light"/>
              </a:rPr>
            </a:br>
            <a:r>
              <a:rPr lang="en-US" sz="2400">
                <a:latin typeface="Bahnschrift"/>
                <a:cs typeface="Calibri Light"/>
              </a:rPr>
              <a:t>A Predictive Analysis of Potential Risk Factors Associated with Heart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ADCD-DF73-8D5B-6555-A9BE4CBE5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721074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latin typeface="Bahnschrift"/>
              </a:rPr>
              <a:t>D’Erica Boskie, John Crespo, Sashoya Dougan, Teresa Osorio</a:t>
            </a:r>
          </a:p>
          <a:p>
            <a:pPr algn="l"/>
            <a:r>
              <a:rPr lang="en-US" sz="2000">
                <a:latin typeface="Bahnschrift"/>
                <a:cs typeface="Calibri"/>
              </a:rPr>
              <a:t>MARC Cohort 2023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6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69A-517C-33A2-9F0A-1E807D47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hnschrift SemiLight"/>
                <a:ea typeface="Calibri Light"/>
                <a:cs typeface="Calibri Light"/>
              </a:rPr>
              <a:t>Methods</a:t>
            </a:r>
            <a:endParaRPr lang="en-US">
              <a:latin typeface="Bahnschrift SemiLight"/>
            </a:endParaRPr>
          </a:p>
        </p:txBody>
      </p:sp>
      <p:sp>
        <p:nvSpPr>
          <p:cNvPr id="1951" name="Content Placeholder 1950">
            <a:extLst>
              <a:ext uri="{FF2B5EF4-FFF2-40B4-BE49-F238E27FC236}">
                <a16:creationId xmlns:a16="http://schemas.microsoft.com/office/drawing/2014/main" id="{EB899039-3596-0199-A7D6-EC71B498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71" y="1471839"/>
            <a:ext cx="10515600" cy="3752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Process Data</a:t>
            </a:r>
            <a:endParaRPr lang="en-US" sz="240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Convert categorical data into factored data types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Select Important features using Boruta algorithm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Bahnschrift SemiLight"/>
                <a:ea typeface="+mn-lt"/>
                <a:cs typeface="+mn-lt"/>
              </a:rPr>
              <a:t>- Build Random Forest Model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The data was very unbalanced – only 9% reported heart disease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so we were provided with a balanced dataset 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Bahnschrift SemiLight"/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Bahnschrift SemiLight"/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5306F7-0CF6-CAE2-0C1F-65103AB5F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12"/>
          <a:stretch/>
        </p:blipFill>
        <p:spPr>
          <a:xfrm>
            <a:off x="720272" y="3791857"/>
            <a:ext cx="7714155" cy="10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69A-517C-33A2-9F0A-1E807D47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hnschrift SemiLight"/>
                <a:ea typeface="Calibri Light"/>
                <a:cs typeface="Calibri Light"/>
              </a:rPr>
              <a:t>Methods</a:t>
            </a:r>
            <a:endParaRPr lang="en-US">
              <a:latin typeface="Bahnschrift SemiLight"/>
            </a:endParaRPr>
          </a:p>
        </p:txBody>
      </p:sp>
      <p:sp>
        <p:nvSpPr>
          <p:cNvPr id="1951" name="Content Placeholder 1950">
            <a:extLst>
              <a:ext uri="{FF2B5EF4-FFF2-40B4-BE49-F238E27FC236}">
                <a16:creationId xmlns:a16="http://schemas.microsoft.com/office/drawing/2014/main" id="{EB899039-3596-0199-A7D6-EC71B498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268"/>
            <a:ext cx="10515600" cy="3752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Process Data</a:t>
            </a:r>
            <a:endParaRPr lang="en-US" sz="240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Convert categorical data into factored data types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Select Important features using Boruta algorithm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Build Random Forest Model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The data was very unbalanced – only 9% so we were provided with a balanced dataset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Bahnschrift SemiLight"/>
                <a:ea typeface="+mn-lt"/>
                <a:cs typeface="+mn-lt"/>
              </a:rPr>
              <a:t>- Out of Bag Error– Uses 1/3 of data that was not used to train the decision trees.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Estimate error rate of the algorithm based on </a:t>
            </a:r>
            <a:r>
              <a:rPr lang="en-US" err="1">
                <a:latin typeface="Bahnschrift SemiLight"/>
                <a:ea typeface="+mn-lt"/>
                <a:cs typeface="+mn-lt"/>
              </a:rPr>
              <a:t>mtry</a:t>
            </a:r>
            <a:r>
              <a:rPr lang="en-US">
                <a:latin typeface="Bahnschrift SemiLight"/>
                <a:ea typeface="+mn-lt"/>
                <a:cs typeface="+mn-lt"/>
              </a:rPr>
              <a:t> (# of variables randomly sampled at split). </a:t>
            </a:r>
            <a:endParaRPr lang="en-US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We choose the </a:t>
            </a:r>
            <a:r>
              <a:rPr lang="en-US" err="1">
                <a:latin typeface="Bahnschrift SemiLight"/>
                <a:ea typeface="+mn-lt"/>
                <a:cs typeface="+mn-lt"/>
              </a:rPr>
              <a:t>mtry</a:t>
            </a:r>
            <a:r>
              <a:rPr lang="en-US">
                <a:latin typeface="Bahnschrift SemiLight"/>
                <a:ea typeface="+mn-lt"/>
                <a:cs typeface="+mn-lt"/>
              </a:rPr>
              <a:t> with the lowest error rate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latin typeface="Bahnschrift SemiLight"/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EFEEC560-C86F-5AE6-4CFA-2D73E5AFC61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2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69A-517C-33A2-9F0A-1E807D47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Light"/>
                <a:ea typeface="Calibri Light"/>
                <a:cs typeface="Calibri Light"/>
              </a:rPr>
              <a:t>Methods</a:t>
            </a:r>
            <a:endParaRPr lang="en-US" dirty="0">
              <a:latin typeface="Bahnschrift SemiLight"/>
            </a:endParaRPr>
          </a:p>
        </p:txBody>
      </p:sp>
      <p:sp>
        <p:nvSpPr>
          <p:cNvPr id="1951" name="Content Placeholder 1950">
            <a:extLst>
              <a:ext uri="{FF2B5EF4-FFF2-40B4-BE49-F238E27FC236}">
                <a16:creationId xmlns:a16="http://schemas.microsoft.com/office/drawing/2014/main" id="{EB899039-3596-0199-A7D6-EC71B498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38" y="1217214"/>
            <a:ext cx="10515600" cy="3752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Process Data</a:t>
            </a:r>
            <a:endParaRPr lang="en-US" sz="2400">
              <a:solidFill>
                <a:schemeClr val="bg1">
                  <a:lumMod val="85000"/>
                </a:schemeClr>
              </a:solidFill>
              <a:cs typeface="Calibri" panose="020F0502020204030204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Convert categorical data into factored data types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Select Important features using Boruta algorithm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Build Random Forest Model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The data was very unbalanced – only 9% so we were provided with a balanced dataset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Out of Bag Error– Uses 1/3 of data that was not used to train the decision trees.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Estimate error rate of the algorithm based on </a:t>
            </a:r>
            <a:r>
              <a:rPr lang="en-US" err="1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mtry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 (# of variables randomly sampled at split). </a:t>
            </a:r>
            <a:endParaRPr lang="en-US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- We choose the </a:t>
            </a:r>
            <a:r>
              <a:rPr lang="en-US" err="1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mtry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Bahnschrift SemiLight"/>
                <a:ea typeface="+mn-lt"/>
                <a:cs typeface="+mn-lt"/>
              </a:rPr>
              <a:t> with the lowest error rate</a:t>
            </a:r>
            <a:endParaRPr lang="en-US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Bahnschrift SemiLight"/>
                <a:ea typeface="+mn-lt"/>
                <a:cs typeface="+mn-lt"/>
              </a:rPr>
              <a:t>- Confusion Matrix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Determine the accuracy and precision of the model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latin typeface="Bahnschrift SemiLigh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Bahnschrift SemiLight"/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EFEEC560-C86F-5AE6-4CFA-2D73E5AFC61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cs typeface="Arial"/>
            </a:endParaRP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63D47B0F-94A6-539A-85FB-D7627D13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005" y="1463447"/>
            <a:ext cx="6826804" cy="37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DAE1-C6DD-9B7B-F350-9F5E788C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"/>
                <a:cs typeface="Calibri Light"/>
              </a:rPr>
              <a:t>Identifying potential contributors of heart disease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323FB5B-F2CF-B9CC-A6C1-1F8786ED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2077"/>
            <a:ext cx="6065837" cy="4555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3D92D-8CC7-DA3D-7A00-21D99B27C435}"/>
              </a:ext>
            </a:extLst>
          </p:cNvPr>
          <p:cNvSpPr txBox="1"/>
          <p:nvPr/>
        </p:nvSpPr>
        <p:spPr>
          <a:xfrm>
            <a:off x="7636823" y="2088375"/>
            <a:ext cx="371697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 dirty="0">
                <a:latin typeface="Bahnschrift"/>
              </a:rPr>
              <a:t>- Age is a key factor in heart disease progression. </a:t>
            </a:r>
          </a:p>
          <a:p>
            <a:pPr algn="just"/>
            <a:endParaRPr lang="en-US" sz="2000" dirty="0">
              <a:latin typeface="Bahnschrift"/>
            </a:endParaRPr>
          </a:p>
          <a:p>
            <a:pPr algn="just"/>
            <a:r>
              <a:rPr lang="en-US" sz="2000" dirty="0">
                <a:latin typeface="Bahnschrift"/>
              </a:rPr>
              <a:t>- In addition, stroke, smoking and diabetes are well described to contribute to heart disease. </a:t>
            </a:r>
            <a:endParaRPr lang="en-US" sz="2000" dirty="0">
              <a:latin typeface="Bahnschrift"/>
              <a:cs typeface="Calibri"/>
            </a:endParaRPr>
          </a:p>
          <a:p>
            <a:pPr algn="just"/>
            <a:endParaRPr lang="en-US" sz="2000" dirty="0">
              <a:latin typeface="Bahnschrift"/>
            </a:endParaRPr>
          </a:p>
          <a:p>
            <a:pPr algn="just"/>
            <a:r>
              <a:rPr lang="en-US" sz="2000" dirty="0">
                <a:latin typeface="Bahnschrift"/>
              </a:rPr>
              <a:t>- How can the information collected from machine learning algorithms be used to identify indirect or direct features of heart disease?</a:t>
            </a:r>
            <a:endParaRPr lang="en-US" sz="2000" dirty="0">
              <a:latin typeface="Bahnschrif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503D-1487-1B73-C7C8-06CF8157B86D}"/>
              </a:ext>
            </a:extLst>
          </p:cNvPr>
          <p:cNvSpPr txBox="1"/>
          <p:nvPr/>
        </p:nvSpPr>
        <p:spPr>
          <a:xfrm rot="16200000">
            <a:off x="-241723" y="3404044"/>
            <a:ext cx="24389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000" kern="0">
                <a:solidFill>
                  <a:srgbClr val="000000"/>
                </a:solidFill>
                <a:latin typeface="Bahnschrift"/>
              </a:rPr>
              <a:t>Significance</a:t>
            </a:r>
            <a:endParaRPr lang="en-US" sz="2000">
              <a:solidFill>
                <a:srgbClr val="000000"/>
              </a:solidFill>
              <a:latin typeface="Bahnschrift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73F92-9F96-4425-7A14-9C370228C784}"/>
              </a:ext>
            </a:extLst>
          </p:cNvPr>
          <p:cNvSpPr txBox="1"/>
          <p:nvPr/>
        </p:nvSpPr>
        <p:spPr>
          <a:xfrm>
            <a:off x="3017588" y="6161107"/>
            <a:ext cx="24389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000" kern="0">
                <a:solidFill>
                  <a:srgbClr val="000000"/>
                </a:solidFill>
                <a:latin typeface="Bahnschrift"/>
              </a:rPr>
              <a:t>Features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2753-C537-345A-E9DF-59F65781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15" y="371898"/>
            <a:ext cx="10689124" cy="1344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"/>
                <a:cs typeface="Calibri Light"/>
              </a:rPr>
              <a:t>Measuring potential contributors of heart disease</a:t>
            </a:r>
            <a:endParaRPr lang="en-US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1F0A65-34E0-DA38-D128-2B998B39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61" y="3193006"/>
            <a:ext cx="5681187" cy="3054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62FD0C-9F70-7DFE-B43C-0AF34098DCC4}"/>
              </a:ext>
            </a:extLst>
          </p:cNvPr>
          <p:cNvGrpSpPr/>
          <p:nvPr/>
        </p:nvGrpSpPr>
        <p:grpSpPr>
          <a:xfrm>
            <a:off x="768630" y="1622101"/>
            <a:ext cx="5854526" cy="4500300"/>
            <a:chOff x="1589082" y="953006"/>
            <a:chExt cx="4898760" cy="4007158"/>
          </a:xfrm>
        </p:grpSpPr>
        <p:pic>
          <p:nvPicPr>
            <p:cNvPr id="29" name="Picture 28" descr="Chart, scatter chart&#10;&#10;Description automatically generated">
              <a:extLst>
                <a:ext uri="{FF2B5EF4-FFF2-40B4-BE49-F238E27FC236}">
                  <a16:creationId xmlns:a16="http://schemas.microsoft.com/office/drawing/2014/main" id="{C8E639BF-6275-4897-EFA4-F2F7250AF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" t="19512" r="48485" b="8201"/>
            <a:stretch/>
          </p:blipFill>
          <p:spPr>
            <a:xfrm>
              <a:off x="1942216" y="1477926"/>
              <a:ext cx="4545626" cy="3125972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13CC4A-97E1-B0E8-8824-6DCDD50B255B}"/>
                </a:ext>
              </a:extLst>
            </p:cNvPr>
            <p:cNvSpPr txBox="1"/>
            <p:nvPr/>
          </p:nvSpPr>
          <p:spPr>
            <a:xfrm rot="16200000">
              <a:off x="670628" y="2873517"/>
              <a:ext cx="2171700" cy="334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en-US" sz="2000" kern="0">
                  <a:solidFill>
                    <a:schemeClr val="bg1"/>
                  </a:solidFill>
                  <a:latin typeface="Bahnschrift"/>
                </a:rPr>
                <a:t>Features</a:t>
              </a:r>
              <a:endParaRPr lang="en-US" sz="2000">
                <a:solidFill>
                  <a:schemeClr val="bg1"/>
                </a:solidFill>
                <a:latin typeface="Bahnschrift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4EA87D-FD4A-4EA4-E13B-31AD24573DD5}"/>
                </a:ext>
              </a:extLst>
            </p:cNvPr>
            <p:cNvSpPr txBox="1"/>
            <p:nvPr/>
          </p:nvSpPr>
          <p:spPr>
            <a:xfrm>
              <a:off x="3130113" y="4603898"/>
              <a:ext cx="3067574" cy="356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nschrift"/>
                </a:rPr>
                <a:t>Mean Decrease Accuracy</a:t>
              </a:r>
              <a:endParaRPr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4637C6-A34D-6E64-8025-8C256363199E}"/>
                </a:ext>
              </a:extLst>
            </p:cNvPr>
            <p:cNvSpPr txBox="1"/>
            <p:nvPr/>
          </p:nvSpPr>
          <p:spPr>
            <a:xfrm>
              <a:off x="2111200" y="953006"/>
              <a:ext cx="4207658" cy="8002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Measuring the importance of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potential heart disease contributors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7B39EE-8356-D678-D751-7B19C34364A5}"/>
              </a:ext>
            </a:extLst>
          </p:cNvPr>
          <p:cNvSpPr txBox="1"/>
          <p:nvPr/>
        </p:nvSpPr>
        <p:spPr>
          <a:xfrm>
            <a:off x="7106053" y="2397294"/>
            <a:ext cx="45175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Bahnschrift"/>
              </a:rPr>
              <a:t>- The removal of various factors such as age, diabetes, and general health reduces the accuracy of the dataset. 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Bahnschrift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Bahnschrift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Bahnschrift"/>
              </a:rPr>
              <a:t>- How can we investigate the relationship of other factors such as sleep and mental health in patients with heart disease? </a:t>
            </a:r>
          </a:p>
          <a:p>
            <a:pPr algn="just"/>
            <a:endParaRPr lang="en-US" dirty="0">
              <a:solidFill>
                <a:schemeClr val="bg1"/>
              </a:solidFill>
              <a:latin typeface="Bahnschrift"/>
            </a:endParaRPr>
          </a:p>
          <a:p>
            <a:pPr algn="just"/>
            <a:endParaRPr lang="en-US" dirty="0">
              <a:solidFill>
                <a:schemeClr val="bg1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178093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DC6E-862D-30F3-D4AD-65A7E515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228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Bahnschrift"/>
              </a:rPr>
              <a:t>Mental Health has higher mean decrease accuracy of machine learning model compared to Sleep Time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006ADA50-CDCB-B59B-12F6-50D6A3F4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7859" r="48577" b="6305"/>
          <a:stretch/>
        </p:blipFill>
        <p:spPr>
          <a:xfrm>
            <a:off x="1029792" y="2231792"/>
            <a:ext cx="5962949" cy="3122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89E3D6-72ED-D869-264C-231E44C2F60A}"/>
              </a:ext>
            </a:extLst>
          </p:cNvPr>
          <p:cNvSpPr txBox="1"/>
          <p:nvPr/>
        </p:nvSpPr>
        <p:spPr>
          <a:xfrm>
            <a:off x="2179008" y="5353835"/>
            <a:ext cx="442781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Bahnschrift"/>
              </a:rPr>
              <a:t>Mean Decrease Accuracy of ML Model</a:t>
            </a:r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F30FD-193C-5EAF-4A56-7124F89C4741}"/>
              </a:ext>
            </a:extLst>
          </p:cNvPr>
          <p:cNvSpPr txBox="1"/>
          <p:nvPr/>
        </p:nvSpPr>
        <p:spPr>
          <a:xfrm rot="16200000">
            <a:off x="323482" y="3592758"/>
            <a:ext cx="120738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latin typeface="Bahnschrift"/>
              </a:rPr>
              <a:t>Features</a:t>
            </a:r>
            <a:endParaRPr lang="en-US" sz="2000">
              <a:latin typeface="Bahnschrift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26976-DD55-AE3E-2973-0822F631E277}"/>
              </a:ext>
            </a:extLst>
          </p:cNvPr>
          <p:cNvSpPr txBox="1"/>
          <p:nvPr/>
        </p:nvSpPr>
        <p:spPr>
          <a:xfrm>
            <a:off x="7481454" y="2491513"/>
            <a:ext cx="4334494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>
                <a:latin typeface="Bahnschrift"/>
              </a:rPr>
              <a:t>- The removal of mental health from the dataset will lower the accuracy of predicting if a patient has or doesn’t have heart disease the machine learning model. </a:t>
            </a:r>
            <a:endParaRPr lang="en-US" sz="2000"/>
          </a:p>
          <a:p>
            <a:pPr algn="ctr"/>
            <a:endParaRPr lang="en-US" sz="2000">
              <a:latin typeface="Bahnschrift"/>
            </a:endParaRPr>
          </a:p>
          <a:p>
            <a:pPr algn="just"/>
            <a:r>
              <a:rPr lang="en-US" sz="2000">
                <a:latin typeface="Bahnschrift"/>
              </a:rPr>
              <a:t>- Investigating partial dependence will provide us more insight of the association of sleep and mental health in heart disease diagnosis.</a:t>
            </a:r>
          </a:p>
          <a:p>
            <a:pPr algn="ctr"/>
            <a:endParaRPr lang="en-US">
              <a:latin typeface="Bahnschrift"/>
            </a:endParaRPr>
          </a:p>
          <a:p>
            <a:pPr algn="ctr"/>
            <a:endParaRPr lang="en-US">
              <a:latin typeface="Bahnschrift"/>
            </a:endParaRPr>
          </a:p>
          <a:p>
            <a:pPr algn="ctr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344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2753-C537-345A-E9DF-59F65781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2" y="355836"/>
            <a:ext cx="11707417" cy="1659925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Light"/>
                <a:cs typeface="Calibri Light"/>
              </a:rPr>
              <a:t>Association of mental health and sleep to heart disease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1F0A65-34E0-DA38-D128-2B998B39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00" y="4460789"/>
            <a:ext cx="5130957" cy="1659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47556CE-30AC-C5CA-ADA5-B572D9AFF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735" y="1864653"/>
            <a:ext cx="4176233" cy="3528916"/>
          </a:xfrm>
          <a:prstGeom prst="rect">
            <a:avLst/>
          </a:prstGeom>
        </p:spPr>
      </p:pic>
      <p:pic>
        <p:nvPicPr>
          <p:cNvPr id="28" name="Picture 29" descr="Chart, line chart, histogram&#10;&#10;Description automatically generated">
            <a:extLst>
              <a:ext uri="{FF2B5EF4-FFF2-40B4-BE49-F238E27FC236}">
                <a16:creationId xmlns:a16="http://schemas.microsoft.com/office/drawing/2014/main" id="{EFD20CB6-8ACA-C99B-A6E4-A80B36374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67" y="1864654"/>
            <a:ext cx="4226247" cy="35289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BF9E5F-7E48-D82C-41DA-CE551CAD7657}"/>
              </a:ext>
            </a:extLst>
          </p:cNvPr>
          <p:cNvSpPr txBox="1"/>
          <p:nvPr/>
        </p:nvSpPr>
        <p:spPr>
          <a:xfrm>
            <a:off x="6640244" y="129695"/>
            <a:ext cx="5535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  <a:cs typeface="Calibri"/>
              </a:rPr>
              <a:t>A.)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30CE61-55DF-8F69-1087-8F92B7112239}"/>
              </a:ext>
            </a:extLst>
          </p:cNvPr>
          <p:cNvSpPr/>
          <p:nvPr/>
        </p:nvSpPr>
        <p:spPr>
          <a:xfrm>
            <a:off x="706167" y="5624717"/>
            <a:ext cx="4856846" cy="10640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8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Bahnschrift"/>
              </a:rPr>
              <a:t>Patients who reported more days affected by poor mental health have a higher incidence of heart disease.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B5F1E16-FA18-AAB6-5DA5-BD7D529E65FD}"/>
              </a:ext>
            </a:extLst>
          </p:cNvPr>
          <p:cNvSpPr/>
          <p:nvPr/>
        </p:nvSpPr>
        <p:spPr>
          <a:xfrm>
            <a:off x="6640244" y="5619789"/>
            <a:ext cx="4937216" cy="1068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Bahnschrift"/>
              <a:cs typeface="Calibri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Bahnschrift"/>
              </a:rPr>
              <a:t>Patients who reported sleeping for 7-8 hours had the lowest likelihood of heart disease by the algorithm.</a:t>
            </a:r>
          </a:p>
          <a:p>
            <a:pPr algn="ctr"/>
            <a:endParaRPr lang="en-US" sz="2000">
              <a:solidFill>
                <a:schemeClr val="tx1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378197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2E0A9-4901-710D-160E-989AB66F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/>
              </a:rPr>
              <a:t>Conclusions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4104368-D229-5842-B9FD-4D7AF449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2073651"/>
            <a:ext cx="4776788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000">
                <a:latin typeface="Bahnschrift"/>
              </a:rPr>
              <a:t>- We can conclude, mental and sleep play a role in predicting with heart disease. </a:t>
            </a:r>
            <a:endParaRPr lang="en-US" sz="200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200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2000">
                <a:latin typeface="Bahnschrift"/>
              </a:rPr>
              <a:t>- Confusion Matrix demonstrates we were able to develop a machine learning model that accurately predicts and assess association of features with heart disease.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83C057-196A-5155-0148-87A4E6EF7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04" y="2001550"/>
            <a:ext cx="5866950" cy="354230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EC4C1E5-8C68-3FC2-8BB2-98F53FC6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839" y="267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7FC16A-BB34-E322-2112-B251D0821C54}"/>
              </a:ext>
            </a:extLst>
          </p:cNvPr>
          <p:cNvSpPr/>
          <p:nvPr/>
        </p:nvSpPr>
        <p:spPr>
          <a:xfrm>
            <a:off x="7915275" y="4100513"/>
            <a:ext cx="2528888" cy="442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873735-3BC9-5289-5532-7E7C36DBA09B}"/>
              </a:ext>
            </a:extLst>
          </p:cNvPr>
          <p:cNvCxnSpPr/>
          <p:nvPr/>
        </p:nvCxnSpPr>
        <p:spPr>
          <a:xfrm flipV="1">
            <a:off x="9179719" y="3429000"/>
            <a:ext cx="635794" cy="67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4C03D8-FF8C-CC5A-7FC4-0DE5E3334ECD}"/>
              </a:ext>
            </a:extLst>
          </p:cNvPr>
          <p:cNvSpPr txBox="1"/>
          <p:nvPr/>
        </p:nvSpPr>
        <p:spPr>
          <a:xfrm>
            <a:off x="9729788" y="2986088"/>
            <a:ext cx="198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~ 90% accurate</a:t>
            </a:r>
          </a:p>
        </p:txBody>
      </p:sp>
    </p:spTree>
    <p:extLst>
      <p:ext uri="{BB962C8B-B14F-4D97-AF65-F5344CB8AC3E}">
        <p14:creationId xmlns:p14="http://schemas.microsoft.com/office/powerpoint/2010/main" val="254282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ntal Health Comorbidities">
            <a:extLst>
              <a:ext uri="{FF2B5EF4-FFF2-40B4-BE49-F238E27FC236}">
                <a16:creationId xmlns:a16="http://schemas.microsoft.com/office/drawing/2014/main" id="{214336CA-D745-EE6F-F5C2-16F62AA6B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8"/>
          <a:stretch/>
        </p:blipFill>
        <p:spPr bwMode="auto">
          <a:xfrm>
            <a:off x="442093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2E0A9-4901-710D-160E-989AB66F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540"/>
            <a:ext cx="4732871" cy="1899912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/>
              </a:rPr>
              <a:t>Future Directions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4104368-D229-5842-B9FD-4D7AF449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440"/>
            <a:ext cx="4649237" cy="3742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>
                <a:latin typeface="Bahnschrift SemiLight"/>
              </a:rPr>
              <a:t>How can we utilize the ML model we designed to uncover the association of various factors with heart disease?</a:t>
            </a:r>
          </a:p>
          <a:p>
            <a:pPr marL="0" indent="0">
              <a:buNone/>
            </a:pPr>
            <a:endParaRPr lang="en-US" sz="1700" dirty="0">
              <a:latin typeface="Bahnschrift SemiLight"/>
            </a:endParaRPr>
          </a:p>
          <a:p>
            <a:pPr marL="0" indent="0">
              <a:buNone/>
            </a:pPr>
            <a:r>
              <a:rPr lang="en-US" sz="1700" dirty="0">
                <a:latin typeface="Bahnschrift SemiLight"/>
              </a:rPr>
              <a:t>Use the model with variety of datasets. </a:t>
            </a:r>
          </a:p>
          <a:p>
            <a:pPr marL="0" indent="0">
              <a:buNone/>
            </a:pPr>
            <a:endParaRPr lang="en-US" sz="1700" dirty="0">
              <a:latin typeface="Bahnschrift SemiLight"/>
            </a:endParaRPr>
          </a:p>
          <a:p>
            <a:pPr marL="0" indent="0">
              <a:buNone/>
            </a:pPr>
            <a:r>
              <a:rPr lang="en-US" sz="1700" dirty="0">
                <a:latin typeface="Bahnschrift SemiLight"/>
              </a:rPr>
              <a:t>Conducting such research can allow researchers and medical doctors to elucidate therapeutic options and measures for treating and preventing heart disease. </a:t>
            </a:r>
          </a:p>
          <a:p>
            <a:pPr marL="0" indent="0">
              <a:buNone/>
            </a:pPr>
            <a:endParaRPr lang="en-US" sz="1700" dirty="0">
              <a:latin typeface="Bahnschrift SemiLight"/>
            </a:endParaRPr>
          </a:p>
          <a:p>
            <a:pPr marL="0" indent="0">
              <a:buNone/>
            </a:pPr>
            <a:r>
              <a:rPr lang="en-US" sz="1700" dirty="0">
                <a:latin typeface="Bahnschrift SemiLight"/>
              </a:rPr>
              <a:t>Encouraging further research into the association of mental illness, sleep and heart disease</a:t>
            </a:r>
          </a:p>
          <a:p>
            <a:pPr marL="0" indent="0">
              <a:buNone/>
            </a:pPr>
            <a:endParaRPr lang="en-US" sz="1700" dirty="0">
              <a:latin typeface="Bahnschrift SemiLight"/>
            </a:endParaRPr>
          </a:p>
          <a:p>
            <a:pPr marL="0" indent="0">
              <a:buNone/>
            </a:pPr>
            <a:endParaRPr lang="en-US" sz="1700" dirty="0">
              <a:latin typeface="Bahnschrift" panose="020B0502040204020203" pitchFamily="34" charset="0"/>
              <a:ea typeface="Calibri" panose="020F0502020204030204"/>
              <a:cs typeface="Calibri" panose="020F0502020204030204"/>
            </a:endParaRPr>
          </a:p>
          <a:p>
            <a:endParaRPr lang="en-US" sz="1700" dirty="0">
              <a:ea typeface="Calibri" panose="020F0502020204030204"/>
              <a:cs typeface="Calibri" panose="020F0502020204030204"/>
            </a:endParaRPr>
          </a:p>
          <a:p>
            <a:endParaRPr lang="en-US" sz="17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347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1033-2D8A-357A-08D4-76FB177C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/>
              </a:rPr>
              <a:t>Acknowledgements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CB8C-2D23-6605-2249-E31BAA27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We would like to thank: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>
              <a:buFontTx/>
              <a:buChar char="-"/>
            </a:pPr>
            <a:r>
              <a:rPr lang="en-US" sz="2000" dirty="0">
                <a:cs typeface="Calibri"/>
              </a:rPr>
              <a:t>Dr. Kwangwon Lee and Dr. Nathan Fried, MARC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 </a:t>
            </a:r>
            <a:r>
              <a:rPr lang="en-US" sz="2000" dirty="0">
                <a:ea typeface="+mn-lt"/>
                <a:cs typeface="+mn-lt"/>
              </a:rPr>
              <a:t>Galen Collier </a:t>
            </a:r>
            <a:r>
              <a:rPr lang="en-US" sz="2000" dirty="0">
                <a:cs typeface="Calibri"/>
              </a:rPr>
              <a:t>and Udi </a:t>
            </a:r>
            <a:r>
              <a:rPr lang="en-US" sz="2000" dirty="0" err="1">
                <a:cs typeface="Calibri"/>
              </a:rPr>
              <a:t>Zelzion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>
                <a:ea typeface="+mn-lt"/>
                <a:cs typeface="+mn-lt"/>
              </a:rPr>
              <a:t>Rutgers Research Computing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Tom Skipper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NIH MARC program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And Rutgers-University Camden Biology Department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D7AEAFE-7670-4F9C-53E3-7135FF8F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67" y="187974"/>
            <a:ext cx="4295975" cy="2340608"/>
          </a:xfrm>
          <a:prstGeom prst="rect">
            <a:avLst/>
          </a:prstGeom>
        </p:spPr>
      </p:pic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190E462-B3DF-48C9-8619-D9477F13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33" y="5618312"/>
            <a:ext cx="3035604" cy="1035797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94541DC-A753-C234-DDF1-395E7997E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0" r="55164"/>
          <a:stretch/>
        </p:blipFill>
        <p:spPr>
          <a:xfrm>
            <a:off x="10934587" y="5003187"/>
            <a:ext cx="1093278" cy="6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CF0F5D0-8B26-3842-BAF8-34A7F0DB6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8" r="1" b="1"/>
          <a:stretch/>
        </p:blipFill>
        <p:spPr>
          <a:xfrm>
            <a:off x="4200570" y="-233785"/>
            <a:ext cx="9669642" cy="729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DDCA0-6EC6-7CFC-FA72-05CF1ECE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>
                <a:latin typeface="Bahnschrift"/>
              </a:rPr>
              <a:t>Introduction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19CC3DD-BBCE-A36A-F735-0B7F59DD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58"/>
            <a:ext cx="6552688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Bahnschrift"/>
                <a:ea typeface="+mn-lt"/>
                <a:cs typeface="+mn-lt"/>
              </a:rPr>
              <a:t>- Heart disease, or Cardiovascular disease, is a term that envelopes several kinds of heart conditions.</a:t>
            </a:r>
            <a:endParaRPr lang="en-US" sz="2000">
              <a:latin typeface="Bahnschrift"/>
              <a:cs typeface="Calibri"/>
            </a:endParaRPr>
          </a:p>
          <a:p>
            <a:pPr marL="457200" lvl="1" indent="0">
              <a:buNone/>
            </a:pPr>
            <a:endParaRPr lang="en-US" sz="2000">
              <a:latin typeface="Bahnschrift"/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000">
              <a:latin typeface="Bahnschrift"/>
              <a:ea typeface="Calibri"/>
              <a:cs typeface="Calibri" panose="020F0502020204030204"/>
            </a:endParaRPr>
          </a:p>
          <a:p>
            <a:pPr marL="457200" lvl="1" indent="0">
              <a:buNone/>
            </a:pPr>
            <a:endParaRPr lang="en-US" sz="2000">
              <a:latin typeface="Bahnschrift"/>
              <a:ea typeface="Calibri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900">
              <a:latin typeface="Bahnschrift"/>
              <a:ea typeface="Calibri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900">
              <a:latin typeface="Bahnschrift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A9E52-B121-AD7C-9FFF-FCAE4D26499E}"/>
              </a:ext>
            </a:extLst>
          </p:cNvPr>
          <p:cNvSpPr txBox="1"/>
          <p:nvPr/>
        </p:nvSpPr>
        <p:spPr>
          <a:xfrm>
            <a:off x="840826" y="2575034"/>
            <a:ext cx="3617310" cy="19133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Bahnschrift"/>
              </a:rPr>
              <a:t>- Coronary heart disease</a:t>
            </a:r>
            <a:endParaRPr lang="en-US" sz="2000">
              <a:latin typeface="Bahnschrift"/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Bahnschrift"/>
              </a:rPr>
              <a:t>- Cerebrovascular disease</a:t>
            </a:r>
            <a:endParaRPr lang="en-US" sz="2000">
              <a:latin typeface="Bahnschrift"/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>
                <a:latin typeface="Bahnschrift"/>
              </a:rPr>
              <a:t>- Peripheral arterial disease</a:t>
            </a:r>
            <a:endParaRPr lang="en-US" sz="2000">
              <a:latin typeface="Bahnschrift"/>
              <a:ea typeface="+mn-lt"/>
              <a:cs typeface="+mn-lt"/>
            </a:endParaRPr>
          </a:p>
          <a:p>
            <a:pPr algn="l"/>
            <a:endParaRPr lang="en-US" sz="2000">
              <a:latin typeface="Bahnschrif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4D308-E50B-8B0E-C650-40CFCAC9DA70}"/>
              </a:ext>
            </a:extLst>
          </p:cNvPr>
          <p:cNvSpPr txBox="1"/>
          <p:nvPr/>
        </p:nvSpPr>
        <p:spPr>
          <a:xfrm>
            <a:off x="840827" y="4177862"/>
            <a:ext cx="629744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000">
                <a:latin typeface="Bahnschrift"/>
                <a:ea typeface="Arial"/>
                <a:cs typeface="Arial"/>
              </a:rPr>
              <a:t>- Heart disease is the leading cause of death in the U.S. causing 1 in 4 deaths and can only be reduced through lifestyle changes and medicine.​</a:t>
            </a:r>
          </a:p>
          <a:p>
            <a:pPr lvl="0" rtl="0"/>
            <a:endParaRPr lang="en-US" sz="2000">
              <a:latin typeface="Bahnschrif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1033-2D8A-357A-08D4-76FB177C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hnschrif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CB8C-2D23-6605-2249-E31BAA27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30"/>
            <a:ext cx="10515600" cy="4524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err="1"/>
              <a:t>Al'Aref</a:t>
            </a:r>
            <a:r>
              <a:rPr lang="en-US" sz="1400"/>
              <a:t> SJ, </a:t>
            </a:r>
            <a:r>
              <a:rPr lang="en-US" sz="1400" err="1"/>
              <a:t>Anchouche</a:t>
            </a:r>
            <a:r>
              <a:rPr lang="en-US" sz="1400"/>
              <a:t> K, Singh G, </a:t>
            </a:r>
            <a:r>
              <a:rPr lang="en-US" sz="1400" err="1"/>
              <a:t>Slomka</a:t>
            </a:r>
            <a:r>
              <a:rPr lang="en-US" sz="1400"/>
              <a:t> PJ, </a:t>
            </a:r>
            <a:r>
              <a:rPr lang="en-US" sz="1400" err="1"/>
              <a:t>Kolli</a:t>
            </a:r>
            <a:r>
              <a:rPr lang="en-US" sz="1400"/>
              <a:t> KK, Kumar A, Pandey M, </a:t>
            </a:r>
            <a:r>
              <a:rPr lang="en-US" sz="1400" err="1"/>
              <a:t>Maliakal</a:t>
            </a:r>
            <a:r>
              <a:rPr lang="en-US" sz="1400"/>
              <a:t> G, van </a:t>
            </a:r>
            <a:r>
              <a:rPr lang="en-US" sz="1400" err="1"/>
              <a:t>Rosendael</a:t>
            </a:r>
            <a:r>
              <a:rPr lang="en-US" sz="1400"/>
              <a:t> AR, </a:t>
            </a:r>
            <a:r>
              <a:rPr lang="en-US" sz="1400" err="1"/>
              <a:t>Beecy</a:t>
            </a:r>
            <a:r>
              <a:rPr lang="en-US" sz="1400"/>
              <a:t> AN, Berman DS, Leipsic J, Nieman K, </a:t>
            </a:r>
            <a:r>
              <a:rPr lang="en-US" sz="1400" err="1"/>
              <a:t>Andreini</a:t>
            </a:r>
            <a:r>
              <a:rPr lang="en-US" sz="1400"/>
              <a:t> D, </a:t>
            </a:r>
            <a:r>
              <a:rPr lang="en-US" sz="1400" err="1"/>
              <a:t>Pontone</a:t>
            </a:r>
            <a:r>
              <a:rPr lang="en-US" sz="1400"/>
              <a:t> G, </a:t>
            </a:r>
            <a:r>
              <a:rPr lang="en-US" sz="1400" err="1"/>
              <a:t>Schoepf</a:t>
            </a:r>
            <a:r>
              <a:rPr lang="en-US" sz="1400"/>
              <a:t> UJ, Shaw LJ, Chang HJ, Narula J, </a:t>
            </a:r>
            <a:r>
              <a:rPr lang="en-US" sz="1400" err="1"/>
              <a:t>Bax</a:t>
            </a:r>
            <a:r>
              <a:rPr lang="en-US" sz="1400"/>
              <a:t> JJ, Guan Y, Min JK. Clinical applications of machine learning in cardiovascular disease and its relevance to cardiac imaging. </a:t>
            </a:r>
            <a:r>
              <a:rPr lang="en-US" sz="1400" err="1"/>
              <a:t>Eur</a:t>
            </a:r>
            <a:r>
              <a:rPr lang="en-US" sz="1400"/>
              <a:t> Heart J. 2019 Jun 21;40(24):1975-1986. </a:t>
            </a:r>
            <a:r>
              <a:rPr lang="en-US" sz="1400" err="1"/>
              <a:t>doi</a:t>
            </a:r>
            <a:r>
              <a:rPr lang="en-US" sz="1400"/>
              <a:t>: 10.1093/</a:t>
            </a:r>
            <a:r>
              <a:rPr lang="en-US" sz="1400" err="1"/>
              <a:t>eurheartj</a:t>
            </a:r>
            <a:r>
              <a:rPr lang="en-US" sz="1400"/>
              <a:t>/ehy404. PMID: 30060039.</a:t>
            </a:r>
            <a:endParaRPr lang="en-US" sz="1500"/>
          </a:p>
          <a:p>
            <a:pPr marL="0" indent="0">
              <a:buNone/>
            </a:pPr>
            <a:r>
              <a:rPr lang="en-US" sz="1500"/>
              <a:t>Bang JS, Jo S, Kim GB, Kwon BS, Bae EJ, Noh CI, Choi JY. The mental health and quality of life of adult patients with congenital heart disease. Int J </a:t>
            </a:r>
            <a:r>
              <a:rPr lang="en-US" sz="1500" err="1"/>
              <a:t>Cardiol</a:t>
            </a:r>
            <a:r>
              <a:rPr lang="en-US" sz="1500"/>
              <a:t>. 2013 Dec 5;170(1):49-53. </a:t>
            </a:r>
            <a:r>
              <a:rPr lang="en-US" sz="1500" err="1"/>
              <a:t>doi</a:t>
            </a:r>
            <a:r>
              <a:rPr lang="en-US" sz="1500"/>
              <a:t>: 10.1016/j.ijcard.2013.10.003. </a:t>
            </a:r>
            <a:r>
              <a:rPr lang="en-US" sz="1500" err="1"/>
              <a:t>Epub</a:t>
            </a:r>
            <a:r>
              <a:rPr lang="en-US" sz="1500"/>
              <a:t> 2013 Oct 11. PMID: 24139784.</a:t>
            </a:r>
          </a:p>
          <a:p>
            <a:pPr marL="0" indent="0">
              <a:buNone/>
            </a:pPr>
            <a:r>
              <a:rPr lang="en-US" sz="1500"/>
              <a:t>Izawa KP, Watanabe S, Oka K, </a:t>
            </a:r>
            <a:r>
              <a:rPr lang="en-US" sz="1500" err="1"/>
              <a:t>Hiraki</a:t>
            </a:r>
            <a:r>
              <a:rPr lang="en-US" sz="1500"/>
              <a:t> K, </a:t>
            </a:r>
            <a:r>
              <a:rPr lang="en-US" sz="1500" err="1"/>
              <a:t>Morio</a:t>
            </a:r>
            <a:r>
              <a:rPr lang="en-US" sz="1500"/>
              <a:t> Y, Kasahara Y, </a:t>
            </a:r>
            <a:r>
              <a:rPr lang="en-US" sz="1500" err="1"/>
              <a:t>Osada</a:t>
            </a:r>
            <a:r>
              <a:rPr lang="en-US" sz="1500"/>
              <a:t> N, Omiya K, Shimizu H. Association between mental health and physical activity in </a:t>
            </a:r>
            <a:r>
              <a:rPr lang="en-US" sz="1600"/>
              <a:t>patients with chronic heart failure. </a:t>
            </a:r>
            <a:r>
              <a:rPr lang="en-US" sz="1600" err="1"/>
              <a:t>Disabil</a:t>
            </a:r>
            <a:r>
              <a:rPr lang="en-US" sz="1600"/>
              <a:t> </a:t>
            </a:r>
            <a:r>
              <a:rPr lang="en-US" sz="1600" err="1"/>
              <a:t>Rehabil</a:t>
            </a:r>
            <a:r>
              <a:rPr lang="en-US" sz="1600"/>
              <a:t>. 2014;36(3):250-4. </a:t>
            </a:r>
            <a:r>
              <a:rPr lang="en-US" sz="1600" err="1"/>
              <a:t>doi</a:t>
            </a:r>
            <a:r>
              <a:rPr lang="en-US" sz="1600"/>
              <a:t>: 10.3109/09638288.2013.785604. </a:t>
            </a:r>
            <a:r>
              <a:rPr lang="en-US" sz="1600" err="1"/>
              <a:t>Epub</a:t>
            </a:r>
            <a:r>
              <a:rPr lang="en-US" sz="1600"/>
              <a:t> 2013 Apr 25. PMID: 23614372.</a:t>
            </a:r>
          </a:p>
          <a:p>
            <a:pPr marL="0" indent="0">
              <a:buNone/>
            </a:pPr>
            <a:r>
              <a:rPr lang="en-US" sz="1600" err="1"/>
              <a:t>Kivimäki</a:t>
            </a:r>
            <a:r>
              <a:rPr lang="en-US" sz="1600"/>
              <a:t>, M., Steptoe, A. Effects of stress on the development and progression of cardiovascular disease. </a:t>
            </a:r>
            <a:r>
              <a:rPr lang="en-US" sz="1600" i="1"/>
              <a:t>Nat Rev </a:t>
            </a:r>
            <a:r>
              <a:rPr lang="en-US" sz="1600" i="1" err="1"/>
              <a:t>Cardiol</a:t>
            </a:r>
            <a:r>
              <a:rPr lang="en-US" sz="1600"/>
              <a:t> </a:t>
            </a:r>
            <a:r>
              <a:rPr lang="en-US" sz="1600" b="1"/>
              <a:t>15</a:t>
            </a:r>
            <a:r>
              <a:rPr lang="en-US" sz="1600"/>
              <a:t>, 215–229 (2018). </a:t>
            </a:r>
          </a:p>
          <a:p>
            <a:pPr marL="0" indent="0">
              <a:buNone/>
            </a:pPr>
            <a:r>
              <a:rPr lang="en-US" sz="1500" err="1"/>
              <a:t>Khalilia</a:t>
            </a:r>
            <a:r>
              <a:rPr lang="en-US" sz="1500"/>
              <a:t>, M., Chakraborty, S. &amp; Popescu, M. Predicting disease risks from highly imbalanced data using random forest. </a:t>
            </a:r>
            <a:r>
              <a:rPr lang="en-US" sz="1500" i="1"/>
              <a:t>BMC Med Inform </a:t>
            </a:r>
            <a:r>
              <a:rPr lang="en-US" sz="1500" i="1" err="1"/>
              <a:t>Decis</a:t>
            </a:r>
            <a:r>
              <a:rPr lang="en-US" sz="1500" i="1"/>
              <a:t> </a:t>
            </a:r>
            <a:r>
              <a:rPr lang="en-US" sz="1500" i="1" err="1"/>
              <a:t>Mak</a:t>
            </a:r>
            <a:r>
              <a:rPr lang="en-US" sz="1500"/>
              <a:t> </a:t>
            </a:r>
            <a:r>
              <a:rPr lang="en-US" sz="1500" b="1"/>
              <a:t>11</a:t>
            </a:r>
            <a:r>
              <a:rPr lang="en-US" sz="1500"/>
              <a:t>, 51 (2011). https://</a:t>
            </a:r>
            <a:r>
              <a:rPr lang="en-US" sz="1500" err="1"/>
              <a:t>doi.org</a:t>
            </a:r>
            <a:r>
              <a:rPr lang="en-US" sz="1500"/>
              <a:t>/10.1186/1472-6947-11-51</a:t>
            </a:r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2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DCA0-6EC6-7CFC-FA72-05CF1ECE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25" y="192597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Bahnschrift"/>
              </a:rPr>
              <a:t>Introduction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19CC3DD-BBCE-A36A-F735-0B7F59DD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00" y="1435637"/>
            <a:ext cx="10515598" cy="12062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  <a:latin typeface="Bahnschrift"/>
                <a:ea typeface="+mn-lt"/>
                <a:cs typeface="+mn-lt"/>
              </a:rPr>
              <a:t>- In our study we analyzed 300k participants from a Health Status data set collected by the center for disease control (CDC) </a:t>
            </a:r>
            <a:endParaRPr lang="en-US" sz="2900">
              <a:solidFill>
                <a:srgbClr val="000000"/>
              </a:solidFill>
              <a:latin typeface="Bahnschrift"/>
            </a:endParaRPr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  <a:latin typeface="Bahnschrift"/>
                <a:ea typeface="Calibri"/>
                <a:cs typeface="Calibri" panose="020F0502020204030204"/>
              </a:rPr>
              <a:t>- Only 9% of these patients had heart disease so we analyzed balanced data to receive better results</a:t>
            </a: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694FF87-3800-88F8-C304-16BB3CE42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" t="1108" r="780" b="52021"/>
          <a:stretch/>
        </p:blipFill>
        <p:spPr>
          <a:xfrm>
            <a:off x="1031940" y="3104654"/>
            <a:ext cx="10303369" cy="1975432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4CAA59F3-7FFF-09F9-8281-EA19FB77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484" y="187551"/>
            <a:ext cx="2005046" cy="1012048"/>
          </a:xfrm>
          <a:prstGeom prst="rect">
            <a:avLst/>
          </a:prstGeom>
        </p:spPr>
      </p:pic>
      <p:sp>
        <p:nvSpPr>
          <p:cNvPr id="5" name="Right Bracket 4">
            <a:extLst>
              <a:ext uri="{FF2B5EF4-FFF2-40B4-BE49-F238E27FC236}">
                <a16:creationId xmlns:a16="http://schemas.microsoft.com/office/drawing/2014/main" id="{12D32BCF-4F5C-BD19-5273-37B7859E1DCA}"/>
              </a:ext>
            </a:extLst>
          </p:cNvPr>
          <p:cNvSpPr/>
          <p:nvPr/>
        </p:nvSpPr>
        <p:spPr>
          <a:xfrm rot="16200000">
            <a:off x="6124181" y="-2229440"/>
            <a:ext cx="118888" cy="1030337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D466789D-BFFB-A6D6-2B95-FAFB8CB7A8C3}"/>
              </a:ext>
            </a:extLst>
          </p:cNvPr>
          <p:cNvSpPr/>
          <p:nvPr/>
        </p:nvSpPr>
        <p:spPr>
          <a:xfrm>
            <a:off x="823560" y="3084309"/>
            <a:ext cx="66261" cy="201612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9FA04-C795-C913-47F9-D6B18763188B}"/>
              </a:ext>
            </a:extLst>
          </p:cNvPr>
          <p:cNvSpPr txBox="1"/>
          <p:nvPr/>
        </p:nvSpPr>
        <p:spPr>
          <a:xfrm>
            <a:off x="5118193" y="2439996"/>
            <a:ext cx="19215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Features =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71B78-5DDC-65D2-B71E-1E7A7E98359E}"/>
              </a:ext>
            </a:extLst>
          </p:cNvPr>
          <p:cNvSpPr txBox="1"/>
          <p:nvPr/>
        </p:nvSpPr>
        <p:spPr>
          <a:xfrm rot="16200000">
            <a:off x="-655175" y="3809425"/>
            <a:ext cx="24530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Samples = 300K</a:t>
            </a:r>
            <a:endParaRPr lang="en-US" sz="2000">
              <a:solidFill>
                <a:schemeClr val="accent1">
                  <a:lumMod val="75000"/>
                </a:schemeClr>
              </a:solidFill>
              <a:latin typeface="Bahnschrif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11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DCA0-6EC6-7CFC-FA72-05CF1ECE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25" y="192597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Bahnschrift"/>
              </a:rPr>
              <a:t>Introduction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19CC3DD-BBCE-A36A-F735-0B7F59DD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00" y="1435637"/>
            <a:ext cx="10515598" cy="12062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>
                <a:solidFill>
                  <a:schemeClr val="tx1">
                    <a:lumMod val="85000"/>
                  </a:schemeClr>
                </a:solidFill>
                <a:latin typeface="Bahnschrift"/>
                <a:ea typeface="+mn-lt"/>
                <a:cs typeface="+mn-lt"/>
              </a:rPr>
              <a:t>- In our study we analyzed 300k participants from a Health Status data set collected by the center for disease control (CDC) </a:t>
            </a:r>
            <a:endParaRPr lang="en-US" sz="2900">
              <a:solidFill>
                <a:schemeClr val="tx1">
                  <a:lumMod val="85000"/>
                </a:schemeClr>
              </a:solidFill>
              <a:latin typeface="Bahnschrift"/>
            </a:endParaRPr>
          </a:p>
          <a:p>
            <a:pPr marL="0" indent="0">
              <a:buNone/>
            </a:pPr>
            <a:r>
              <a:rPr lang="en-US" sz="2900">
                <a:solidFill>
                  <a:schemeClr val="tx1">
                    <a:lumMod val="85000"/>
                  </a:schemeClr>
                </a:solidFill>
                <a:latin typeface="Bahnschrift"/>
                <a:ea typeface="Calibri"/>
                <a:cs typeface="Calibri" panose="020F0502020204030204"/>
              </a:rPr>
              <a:t>- Only 9% of these patients had heart disease so we analyzed balanced data to receive better results</a:t>
            </a: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Bahnschrift"/>
              <a:ea typeface="Calibri"/>
              <a:cs typeface="Calibri" panose="020F0502020204030204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694FF87-3800-88F8-C304-16BB3CE42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" t="1108" r="780" b="52021"/>
          <a:stretch/>
        </p:blipFill>
        <p:spPr>
          <a:xfrm>
            <a:off x="1031940" y="3104654"/>
            <a:ext cx="10303369" cy="1975432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4CAA59F3-7FFF-09F9-8281-EA19FB77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484" y="187551"/>
            <a:ext cx="2005046" cy="1012048"/>
          </a:xfrm>
          <a:prstGeom prst="rect">
            <a:avLst/>
          </a:prstGeom>
        </p:spPr>
      </p:pic>
      <p:sp>
        <p:nvSpPr>
          <p:cNvPr id="5" name="Right Bracket 4">
            <a:extLst>
              <a:ext uri="{FF2B5EF4-FFF2-40B4-BE49-F238E27FC236}">
                <a16:creationId xmlns:a16="http://schemas.microsoft.com/office/drawing/2014/main" id="{12D32BCF-4F5C-BD19-5273-37B7859E1DCA}"/>
              </a:ext>
            </a:extLst>
          </p:cNvPr>
          <p:cNvSpPr/>
          <p:nvPr/>
        </p:nvSpPr>
        <p:spPr>
          <a:xfrm rot="16200000">
            <a:off x="6124181" y="-2229440"/>
            <a:ext cx="118888" cy="1030337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D466789D-BFFB-A6D6-2B95-FAFB8CB7A8C3}"/>
              </a:ext>
            </a:extLst>
          </p:cNvPr>
          <p:cNvSpPr/>
          <p:nvPr/>
        </p:nvSpPr>
        <p:spPr>
          <a:xfrm>
            <a:off x="823560" y="3084309"/>
            <a:ext cx="66261" cy="201612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9FA04-C795-C913-47F9-D6B18763188B}"/>
              </a:ext>
            </a:extLst>
          </p:cNvPr>
          <p:cNvSpPr txBox="1"/>
          <p:nvPr/>
        </p:nvSpPr>
        <p:spPr>
          <a:xfrm>
            <a:off x="5118193" y="2439996"/>
            <a:ext cx="19215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Features =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71B78-5DDC-65D2-B71E-1E7A7E98359E}"/>
              </a:ext>
            </a:extLst>
          </p:cNvPr>
          <p:cNvSpPr txBox="1"/>
          <p:nvPr/>
        </p:nvSpPr>
        <p:spPr>
          <a:xfrm rot="16200000">
            <a:off x="-655175" y="3809425"/>
            <a:ext cx="24530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Samples = 300K</a:t>
            </a:r>
            <a:endParaRPr lang="en-US" sz="2000">
              <a:solidFill>
                <a:schemeClr val="accent1">
                  <a:lumMod val="75000"/>
                </a:schemeClr>
              </a:solidFill>
              <a:latin typeface="Bahnschrif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55263-ED56-CB34-9A31-087A43A2AA39}"/>
              </a:ext>
            </a:extLst>
          </p:cNvPr>
          <p:cNvSpPr txBox="1"/>
          <p:nvPr/>
        </p:nvSpPr>
        <p:spPr>
          <a:xfrm>
            <a:off x="1031940" y="5201228"/>
            <a:ext cx="103217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Bahnschrift"/>
                <a:ea typeface="Calibri"/>
                <a:cs typeface="Calibri" panose="020F0502020204030204"/>
              </a:rPr>
              <a:t>- Detecting and preventing the factors that have the greatest impact on heart disease is very important in healthcare. </a:t>
            </a:r>
          </a:p>
          <a:p>
            <a:r>
              <a:rPr lang="en-US" sz="2000">
                <a:solidFill>
                  <a:srgbClr val="000000"/>
                </a:solidFill>
                <a:latin typeface="Bahnschrift"/>
                <a:ea typeface="Calibri"/>
                <a:cs typeface="Calibri" panose="020F0502020204030204"/>
              </a:rPr>
              <a:t>- By utilizing machine learning we were able to make inferences about the correlation of heart disease and these features. </a:t>
            </a:r>
          </a:p>
        </p:txBody>
      </p:sp>
    </p:spTree>
    <p:extLst>
      <p:ext uri="{BB962C8B-B14F-4D97-AF65-F5344CB8AC3E}">
        <p14:creationId xmlns:p14="http://schemas.microsoft.com/office/powerpoint/2010/main" val="115671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9FC5-3A3A-ABD7-F58B-74C1CFCA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89" y="732488"/>
            <a:ext cx="10472461" cy="993095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ahnschrift"/>
                <a:cs typeface="Calibri Light"/>
              </a:rPr>
              <a:t>Potential risk factors of Heart Disease  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1565494-0F41-C6DD-55CD-CD7FE7C1E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59" r="16586" b="8103"/>
          <a:stretch/>
        </p:blipFill>
        <p:spPr>
          <a:xfrm>
            <a:off x="6609051" y="1955329"/>
            <a:ext cx="5602791" cy="3805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B7DD5-9F50-515E-54F6-E48512638C2E}"/>
              </a:ext>
            </a:extLst>
          </p:cNvPr>
          <p:cNvSpPr txBox="1"/>
          <p:nvPr/>
        </p:nvSpPr>
        <p:spPr>
          <a:xfrm>
            <a:off x="720789" y="1794432"/>
            <a:ext cx="587950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Bahnschrift"/>
                <a:cs typeface="Calibri"/>
              </a:rPr>
              <a:t>- Various health conditions, lifestyle choices and family history play a part in heart disease</a:t>
            </a: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Bahnschrift"/>
                <a:cs typeface="Calibri"/>
              </a:rPr>
              <a:t>- Key risk factors in heart disease</a:t>
            </a: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  <a:p>
            <a:endParaRPr lang="en-US" sz="2000" b="1" u="sng">
              <a:solidFill>
                <a:schemeClr val="bg1"/>
              </a:solidFill>
              <a:latin typeface="Bahnschrift"/>
              <a:cs typeface="Calibri" panose="020F0502020204030204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 panose="020F0502020204030204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 panose="020F0502020204030204"/>
            </a:endParaRPr>
          </a:p>
          <a:p>
            <a:endParaRPr lang="en-US" sz="2000">
              <a:solidFill>
                <a:schemeClr val="bg1"/>
              </a:solidFill>
              <a:latin typeface="Bahnschrift"/>
              <a:cs typeface="Calibri" panose="020F0502020204030204"/>
            </a:endParaRPr>
          </a:p>
          <a:p>
            <a:endParaRPr lang="en-US" sz="2000">
              <a:latin typeface="Bahnschrif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0D53D-2B4E-3921-9D6D-99A76F9C8259}"/>
              </a:ext>
            </a:extLst>
          </p:cNvPr>
          <p:cNvSpPr txBox="1"/>
          <p:nvPr/>
        </p:nvSpPr>
        <p:spPr>
          <a:xfrm>
            <a:off x="1208689" y="2960413"/>
            <a:ext cx="357351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Bahnschrift"/>
              </a:rPr>
              <a:t>- High blood pressure</a:t>
            </a:r>
            <a:endParaRPr lang="en-US" sz="2000">
              <a:solidFill>
                <a:schemeClr val="bg1"/>
              </a:solidFill>
              <a:latin typeface="Bahnschrift"/>
              <a:ea typeface="+mn-lt"/>
              <a:cs typeface="+mn-lt"/>
            </a:endParaRPr>
          </a:p>
          <a:p>
            <a:r>
              <a:rPr lang="en-US" sz="2000">
                <a:solidFill>
                  <a:schemeClr val="bg1"/>
                </a:solidFill>
                <a:latin typeface="Bahnschrift"/>
              </a:rPr>
              <a:t>- High cholesterol</a:t>
            </a:r>
            <a:endParaRPr lang="en-US" sz="2000">
              <a:solidFill>
                <a:schemeClr val="bg1"/>
              </a:solidFill>
              <a:latin typeface="Bahnschrift"/>
              <a:ea typeface="+mn-lt"/>
              <a:cs typeface="+mn-lt"/>
            </a:endParaRPr>
          </a:p>
          <a:p>
            <a:r>
              <a:rPr lang="en-US" sz="2000">
                <a:solidFill>
                  <a:schemeClr val="bg1"/>
                </a:solidFill>
                <a:latin typeface="Bahnschrift"/>
              </a:rPr>
              <a:t>- Smoking</a:t>
            </a:r>
            <a:endParaRPr lang="en-US" sz="2000">
              <a:solidFill>
                <a:schemeClr val="bg1"/>
              </a:solidFill>
              <a:latin typeface="Bahnschrift"/>
              <a:ea typeface="+mn-lt"/>
              <a:cs typeface="+mn-lt"/>
            </a:endParaRPr>
          </a:p>
          <a:p>
            <a:endParaRPr lang="en-US" sz="2000">
              <a:latin typeface="Bahnschrift"/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9DEB4-90D2-BB5B-CC6A-5756395B428F}"/>
              </a:ext>
            </a:extLst>
          </p:cNvPr>
          <p:cNvSpPr txBox="1"/>
          <p:nvPr/>
        </p:nvSpPr>
        <p:spPr>
          <a:xfrm>
            <a:off x="753241" y="4020207"/>
            <a:ext cx="581572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000">
                <a:solidFill>
                  <a:schemeClr val="bg1"/>
                </a:solidFill>
                <a:latin typeface="Bahnschrift"/>
                <a:ea typeface="Segoe UI"/>
                <a:cs typeface="Segoe UI"/>
              </a:rPr>
              <a:t>- Our study looked at 17 features that had the potential to relate to heart disease​</a:t>
            </a:r>
          </a:p>
          <a:p>
            <a:pPr rtl="0"/>
            <a:r>
              <a:rPr lang="en-US" sz="2000">
                <a:solidFill>
                  <a:schemeClr val="bg1"/>
                </a:solidFill>
                <a:latin typeface="Bahnschrift"/>
                <a:ea typeface="Segoe UI"/>
                <a:cs typeface="Segoe UI"/>
              </a:rPr>
              <a:t>    - Sleep Time​</a:t>
            </a:r>
          </a:p>
          <a:p>
            <a:pPr rtl="0"/>
            <a:r>
              <a:rPr lang="en-US" sz="2000">
                <a:solidFill>
                  <a:schemeClr val="bg1"/>
                </a:solidFill>
                <a:latin typeface="Bahnschrift"/>
                <a:ea typeface="Segoe UI"/>
                <a:cs typeface="Segoe UI"/>
              </a:rPr>
              <a:t>    - Mental Health</a:t>
            </a:r>
            <a:endParaRPr lang="en-US" sz="2000">
              <a:solidFill>
                <a:schemeClr val="bg1"/>
              </a:solidFill>
              <a:latin typeface="Bahnschrift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E6D85-1AF5-2C69-3F13-C00330B29411}"/>
              </a:ext>
            </a:extLst>
          </p:cNvPr>
          <p:cNvSpPr txBox="1"/>
          <p:nvPr/>
        </p:nvSpPr>
        <p:spPr>
          <a:xfrm>
            <a:off x="753241" y="5316482"/>
            <a:ext cx="58507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Bahnschrift"/>
              </a:rPr>
              <a:t>- </a:t>
            </a:r>
            <a:r>
              <a:rPr lang="en-US" sz="2000" b="1" u="sng">
                <a:solidFill>
                  <a:schemeClr val="bg1"/>
                </a:solidFill>
                <a:latin typeface="Bahnschrift"/>
              </a:rPr>
              <a:t>No significant correlation</a:t>
            </a:r>
            <a:r>
              <a:rPr lang="en-US" sz="2000" b="1">
                <a:solidFill>
                  <a:schemeClr val="bg1"/>
                </a:solidFill>
                <a:latin typeface="Bahnschrift"/>
              </a:rPr>
              <a:t> </a:t>
            </a:r>
            <a:r>
              <a:rPr lang="en-US" sz="2000">
                <a:solidFill>
                  <a:schemeClr val="bg1"/>
                </a:solidFill>
                <a:latin typeface="Bahnschrift"/>
              </a:rPr>
              <a:t>between mental health and heart disease.</a:t>
            </a:r>
            <a:r>
              <a:rPr lang="en-US" sz="2000">
                <a:solidFill>
                  <a:schemeClr val="bg1"/>
                </a:solidFill>
                <a:latin typeface="Bahnschrift"/>
                <a:ea typeface="Bahnschrift"/>
                <a:cs typeface="Bahnschrift"/>
              </a:rPr>
              <a:t>​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70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03BCB0-0DA4-C1DC-765F-FB97A67F5481}"/>
              </a:ext>
            </a:extLst>
          </p:cNvPr>
          <p:cNvSpPr/>
          <p:nvPr/>
        </p:nvSpPr>
        <p:spPr>
          <a:xfrm>
            <a:off x="906571" y="5314914"/>
            <a:ext cx="10302672" cy="1394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Bahnschrift"/>
              <a:cs typeface="Calibri" panose="020F0502020204030204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Bahnschrift"/>
                <a:cs typeface="Calibri" panose="020F0502020204030204"/>
              </a:rPr>
              <a:t>We </a:t>
            </a:r>
            <a:r>
              <a:rPr lang="en-US" sz="2000" b="1" u="sng">
                <a:solidFill>
                  <a:schemeClr val="bg1"/>
                </a:solidFill>
                <a:latin typeface="Bahnschrift"/>
                <a:cs typeface="Calibri" panose="020F0502020204030204"/>
              </a:rPr>
              <a:t>aim </a:t>
            </a:r>
            <a:r>
              <a:rPr lang="en-US" sz="2000">
                <a:solidFill>
                  <a:schemeClr val="bg1"/>
                </a:solidFill>
                <a:latin typeface="Bahnschrift"/>
                <a:cs typeface="Calibri" panose="020F0502020204030204"/>
              </a:rPr>
              <a:t>to use supervised machine learning, Random Forest, as an algorithm to elucidate the relationship between mental health and heart disease diagnosis. </a:t>
            </a:r>
          </a:p>
          <a:p>
            <a:pPr algn="ctr"/>
            <a:endParaRPr lang="en-US">
              <a:latin typeface="Bahnschrif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19FC5-3A3A-ABD7-F58B-74C1CFCA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09" y="564848"/>
            <a:ext cx="10472461" cy="993095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ahnschrift"/>
                <a:cs typeface="Calibri Light"/>
              </a:rPr>
              <a:t>Objective and Hypothesis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78FE21E-EB01-0D65-84C6-98EF51C47391}"/>
              </a:ext>
            </a:extLst>
          </p:cNvPr>
          <p:cNvSpPr>
            <a:spLocks noGrp="1"/>
          </p:cNvSpPr>
          <p:nvPr/>
        </p:nvSpPr>
        <p:spPr>
          <a:xfrm>
            <a:off x="1421434" y="1783747"/>
            <a:ext cx="9196758" cy="164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>
              <a:latin typeface="Bahnschrift"/>
              <a:cs typeface="Calibri" panose="020F0502020204030204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ED820FC-B4BC-CA4F-BA30-A8E3494351E2}"/>
              </a:ext>
            </a:extLst>
          </p:cNvPr>
          <p:cNvSpPr/>
          <p:nvPr/>
        </p:nvSpPr>
        <p:spPr>
          <a:xfrm>
            <a:off x="906571" y="1595350"/>
            <a:ext cx="10534911" cy="14090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Bahnschrift"/>
              </a:rPr>
              <a:t>Is there an association between features such as sleep time and mental health in heart disease diagnosis? </a:t>
            </a:r>
            <a:endParaRPr lang="en-US" sz="20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9939749-F87D-AB7F-C603-C492120295AA}"/>
              </a:ext>
            </a:extLst>
          </p:cNvPr>
          <p:cNvSpPr/>
          <p:nvPr/>
        </p:nvSpPr>
        <p:spPr>
          <a:xfrm>
            <a:off x="906571" y="3429000"/>
            <a:ext cx="10529457" cy="14090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Bahnschrift"/>
              </a:rPr>
              <a:t>We </a:t>
            </a:r>
            <a:r>
              <a:rPr lang="en-US" sz="2000" b="1" u="sng">
                <a:solidFill>
                  <a:schemeClr val="bg1"/>
                </a:solidFill>
                <a:latin typeface="Bahnschrift"/>
              </a:rPr>
              <a:t>hypothesize</a:t>
            </a:r>
            <a:r>
              <a:rPr lang="en-US" sz="2000" b="1">
                <a:solidFill>
                  <a:schemeClr val="bg1"/>
                </a:solidFill>
                <a:latin typeface="Bahnschrift"/>
              </a:rPr>
              <a:t> </a:t>
            </a:r>
            <a:r>
              <a:rPr lang="en-US" sz="2000">
                <a:solidFill>
                  <a:schemeClr val="bg1"/>
                </a:solidFill>
                <a:latin typeface="Bahnschrift"/>
              </a:rPr>
              <a:t>that sleep and mental health are independently associated with heart disease patients. </a:t>
            </a:r>
            <a:endParaRPr lang="en-US" sz="20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4952-E0C6-602E-DF22-11647D3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392339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Bahnschrift SemiLight"/>
                <a:ea typeface="Calibri Light"/>
                <a:cs typeface="Calibri Light"/>
              </a:rPr>
              <a:t>What is Random Forest?</a:t>
            </a:r>
            <a:endParaRPr lang="en-US">
              <a:latin typeface="Bahnschrift Semi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416D-1BBE-3A5F-79E6-D8C6337A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753054"/>
            <a:ext cx="86108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Bahnschrift SemiLight"/>
                <a:cs typeface="Calibri" panose="020F0502020204030204"/>
              </a:rPr>
              <a:t>- An algorithm used in supervised machine learning </a:t>
            </a:r>
            <a:endParaRPr lang="en-US" sz="2000">
              <a:latin typeface="Bahnschrift SemiLight"/>
            </a:endParaRPr>
          </a:p>
          <a:p>
            <a:pPr marL="0" indent="0">
              <a:buNone/>
            </a:pPr>
            <a:r>
              <a:rPr lang="en-US" sz="2000">
                <a:latin typeface="Bahnschrift SemiLight"/>
                <a:cs typeface="Calibri" panose="020F0502020204030204"/>
              </a:rPr>
              <a:t>- Uses many decision trees and takes a majority vote of the results to make...</a:t>
            </a:r>
          </a:p>
          <a:p>
            <a:pPr lvl="1" indent="0">
              <a:buNone/>
            </a:pPr>
            <a:r>
              <a:rPr lang="en-US" sz="2000">
                <a:latin typeface="Bahnschrift SemiLight"/>
                <a:cs typeface="Calibri" panose="020F0502020204030204"/>
              </a:rPr>
              <a:t>- a final decision – categorical </a:t>
            </a:r>
            <a:endParaRPr lang="en-US" sz="2000">
              <a:latin typeface="Bahnschrift SemiLight"/>
              <a:ea typeface="Calibri" panose="020F0502020204030204"/>
              <a:cs typeface="Calibri" panose="020F0502020204030204"/>
            </a:endParaRPr>
          </a:p>
          <a:p>
            <a:pPr lvl="1" indent="0">
              <a:buNone/>
            </a:pPr>
            <a:r>
              <a:rPr lang="en-US" sz="2000">
                <a:latin typeface="Bahnschrift SemiLight"/>
                <a:cs typeface="Calibri" panose="020F0502020204030204"/>
              </a:rPr>
              <a:t>- an average – regression</a:t>
            </a:r>
            <a:endParaRPr lang="en-US" sz="2000">
              <a:latin typeface="Bahnschrift SemiLight"/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latin typeface="Bahnschrift SemiLight"/>
                <a:ea typeface="Calibri"/>
                <a:cs typeface="Calibri" panose="020F0502020204030204"/>
              </a:rPr>
              <a:t>- Less bias and variance than Decision Tree</a:t>
            </a:r>
          </a:p>
          <a:p>
            <a:pPr marL="457200" indent="-457200"/>
            <a:endParaRPr lang="en-US" sz="2000">
              <a:latin typeface="Bahnschrift SemiLight"/>
              <a:ea typeface="Calibri"/>
              <a:cs typeface="Calibri" panose="020F0502020204030204"/>
            </a:endParaRPr>
          </a:p>
        </p:txBody>
      </p:sp>
      <p:pic>
        <p:nvPicPr>
          <p:cNvPr id="4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F36DBCE3-61F6-6919-98CD-AC07C59F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18" y="2575156"/>
            <a:ext cx="3570249" cy="18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4952-E0C6-602E-DF22-11647D3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392339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Bahnschrift SemiLight"/>
                <a:ea typeface="Calibri Light"/>
                <a:cs typeface="Calibri Light"/>
              </a:rPr>
              <a:t>What is Random Forest?</a:t>
            </a:r>
            <a:endParaRPr lang="en-US">
              <a:latin typeface="Bahnschrift Semi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416D-1BBE-3A5F-79E6-D8C6337A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753054"/>
            <a:ext cx="86108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2">
                    <a:lumMod val="90000"/>
                  </a:schemeClr>
                </a:solidFill>
                <a:latin typeface="Bahnschrift SemiLight"/>
                <a:cs typeface="Calibri" panose="020F0502020204030204"/>
              </a:rPr>
              <a:t>- 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Bahnschrift SemiLight"/>
                <a:cs typeface="Calibri" panose="020F0502020204030204"/>
              </a:rPr>
              <a:t>An algorithm used in supervised machine learning </a:t>
            </a:r>
            <a:endParaRPr lang="en-US" sz="2000">
              <a:solidFill>
                <a:schemeClr val="bg1">
                  <a:lumMod val="85000"/>
                </a:schemeClr>
              </a:solidFill>
              <a:latin typeface="Bahnschrift SemiLight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Bahnschrift SemiLight"/>
                <a:cs typeface="Calibri" panose="020F0502020204030204"/>
              </a:rPr>
              <a:t>- Uses many decision trees and takes a majority vote of the results to make...</a:t>
            </a:r>
          </a:p>
          <a:p>
            <a:pPr lvl="1" indent="0">
              <a:buNone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Bahnschrift SemiLight"/>
                <a:cs typeface="Calibri" panose="020F0502020204030204"/>
              </a:rPr>
              <a:t>- a final decision – categorical </a:t>
            </a:r>
            <a:endParaRPr lang="en-US" sz="2000">
              <a:solidFill>
                <a:schemeClr val="bg1">
                  <a:lumMod val="85000"/>
                </a:schemeClr>
              </a:solidFill>
              <a:latin typeface="Bahnschrift SemiLight"/>
              <a:ea typeface="Calibri" panose="020F0502020204030204"/>
              <a:cs typeface="Calibri" panose="020F0502020204030204"/>
            </a:endParaRPr>
          </a:p>
          <a:p>
            <a:pPr lvl="1" indent="0">
              <a:buNone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Bahnschrift SemiLight"/>
                <a:cs typeface="Calibri" panose="020F0502020204030204"/>
              </a:rPr>
              <a:t>- an average – regression</a:t>
            </a:r>
            <a:endParaRPr lang="en-US" sz="2000">
              <a:solidFill>
                <a:schemeClr val="bg1">
                  <a:lumMod val="85000"/>
                </a:schemeClr>
              </a:solidFill>
              <a:latin typeface="Bahnschrift SemiLight"/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Bahnschrift SemiLight"/>
                <a:ea typeface="Calibri"/>
                <a:cs typeface="Calibri" panose="020F0502020204030204"/>
              </a:rPr>
              <a:t>- Less bias and variance than Decision Tree</a:t>
            </a:r>
          </a:p>
          <a:p>
            <a:pPr marL="457200" indent="-457200"/>
            <a:endParaRPr lang="en-US" sz="2000">
              <a:latin typeface="Bahnschrift SemiLight"/>
              <a:ea typeface="Calibri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FA122-8005-81B2-EDEB-DF9D8B801AF8}"/>
              </a:ext>
            </a:extLst>
          </p:cNvPr>
          <p:cNvSpPr txBox="1"/>
          <p:nvPr/>
        </p:nvSpPr>
        <p:spPr>
          <a:xfrm>
            <a:off x="723900" y="4062186"/>
            <a:ext cx="917484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Bahnschrift"/>
                <a:cs typeface="Arial"/>
              </a:rPr>
              <a:t>Boruta Algorithm​</a:t>
            </a:r>
          </a:p>
          <a:p>
            <a:r>
              <a:rPr lang="en-US" sz="2400">
                <a:latin typeface="Bahnschrift SemiLight"/>
                <a:cs typeface="Arial"/>
              </a:rPr>
              <a:t>- Precedes the Random Forest algorithm​</a:t>
            </a:r>
          </a:p>
          <a:p>
            <a:r>
              <a:rPr lang="en-US" sz="2400">
                <a:latin typeface="Bahnschrift SemiLight"/>
                <a:cs typeface="Arial"/>
              </a:rPr>
              <a:t>- Selects and discards features based on importance to the model ​</a:t>
            </a:r>
          </a:p>
          <a:p>
            <a:pPr>
              <a:buChar char="•"/>
            </a:pPr>
            <a:endParaRPr lang="en-US" sz="2400">
              <a:latin typeface="Bahnschrift Semi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91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69A-517C-33A2-9F0A-1E807D47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hnschrift SemiLight"/>
                <a:ea typeface="Calibri Light"/>
                <a:cs typeface="Calibri Light"/>
              </a:rPr>
              <a:t>Methods</a:t>
            </a:r>
            <a:endParaRPr lang="en-US">
              <a:latin typeface="Bahnschrift SemiLight"/>
            </a:endParaRPr>
          </a:p>
        </p:txBody>
      </p:sp>
      <p:sp>
        <p:nvSpPr>
          <p:cNvPr id="1951" name="Content Placeholder 1950">
            <a:extLst>
              <a:ext uri="{FF2B5EF4-FFF2-40B4-BE49-F238E27FC236}">
                <a16:creationId xmlns:a16="http://schemas.microsoft.com/office/drawing/2014/main" id="{EB899039-3596-0199-A7D6-EC71B498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Bahnschrift SemiLight"/>
                <a:ea typeface="+mn-lt"/>
                <a:cs typeface="+mn-lt"/>
              </a:rPr>
              <a:t>- Process Data</a:t>
            </a:r>
            <a:endParaRPr lang="en-US" sz="2400"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Convert categorical data into factored data types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Bahnschrift SemiLight"/>
                <a:ea typeface="+mn-lt"/>
                <a:cs typeface="+mn-lt"/>
              </a:rPr>
              <a:t>- Select Important features using Boruta algorithm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Bahnschrift SemiLight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EFEEC560-C86F-5AE6-4CFA-2D73E5AFC61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cs typeface="Arial"/>
            </a:endParaRPr>
          </a:p>
        </p:txBody>
      </p:sp>
      <p:pic>
        <p:nvPicPr>
          <p:cNvPr id="1955" name="Picture 1955" descr="A screenshot of a computer&#10;&#10;Description automatically generated">
            <a:extLst>
              <a:ext uri="{FF2B5EF4-FFF2-40B4-BE49-F238E27FC236}">
                <a16:creationId xmlns:a16="http://schemas.microsoft.com/office/drawing/2014/main" id="{2C7B0EE8-B763-175F-B33B-B96813E1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8" y="3056484"/>
            <a:ext cx="6754327" cy="18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6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1720</Words>
  <Application>Microsoft Macintosh PowerPoint</Application>
  <PresentationFormat>Widescreen</PresentationFormat>
  <Paragraphs>210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-webkit-standard</vt:lpstr>
      <vt:lpstr>Arial</vt:lpstr>
      <vt:lpstr>Bahnschrift</vt:lpstr>
      <vt:lpstr>Bahnschrift SemiLight</vt:lpstr>
      <vt:lpstr>Calibri</vt:lpstr>
      <vt:lpstr>Calibri Light</vt:lpstr>
      <vt:lpstr>Office Theme</vt:lpstr>
      <vt:lpstr>CAN YOU DIE OF A BROKEN HEART?  A Predictive Analysis of Potential Risk Factors Associated with Heart Disease</vt:lpstr>
      <vt:lpstr>Introduction</vt:lpstr>
      <vt:lpstr>Introduction</vt:lpstr>
      <vt:lpstr>Introduction</vt:lpstr>
      <vt:lpstr>Potential risk factors of Heart Disease   </vt:lpstr>
      <vt:lpstr>Objective and Hypothesis</vt:lpstr>
      <vt:lpstr>What is Random Forest?</vt:lpstr>
      <vt:lpstr>What is Random Forest?</vt:lpstr>
      <vt:lpstr>Methods</vt:lpstr>
      <vt:lpstr>Methods</vt:lpstr>
      <vt:lpstr>Methods</vt:lpstr>
      <vt:lpstr>Methods</vt:lpstr>
      <vt:lpstr>Identifying potential contributors of heart disease</vt:lpstr>
      <vt:lpstr>Measuring potential contributors of heart disease</vt:lpstr>
      <vt:lpstr>Mental Health has higher mean decrease accuracy of machine learning model compared to Sleep Time</vt:lpstr>
      <vt:lpstr>Association of mental health and sleep to heart disease</vt:lpstr>
      <vt:lpstr>Conclusions</vt:lpstr>
      <vt:lpstr>Future Directions</vt:lpstr>
      <vt:lpstr>Acknowledgements 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disease</dc:title>
  <dc:creator>Teresa Osorio</dc:creator>
  <cp:lastModifiedBy>Teresa Osorio</cp:lastModifiedBy>
  <cp:revision>3</cp:revision>
  <dcterms:created xsi:type="dcterms:W3CDTF">2022-08-15T20:01:54Z</dcterms:created>
  <dcterms:modified xsi:type="dcterms:W3CDTF">2022-08-18T18:54:46Z</dcterms:modified>
</cp:coreProperties>
</file>