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437" r:id="rId2"/>
    <p:sldId id="653" r:id="rId3"/>
    <p:sldId id="643" r:id="rId4"/>
    <p:sldId id="662" r:id="rId5"/>
    <p:sldId id="645" r:id="rId6"/>
    <p:sldId id="659" r:id="rId7"/>
    <p:sldId id="658" r:id="rId8"/>
    <p:sldId id="654" r:id="rId9"/>
    <p:sldId id="656" r:id="rId10"/>
    <p:sldId id="655" r:id="rId11"/>
    <p:sldId id="660" r:id="rId12"/>
    <p:sldId id="657" r:id="rId13"/>
    <p:sldId id="661"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athan fried" initials="nf" lastIdx="1" clrIdx="0">
    <p:extLst>
      <p:ext uri="{19B8F6BF-5375-455C-9EA6-DF929625EA0E}">
        <p15:presenceInfo xmlns:p15="http://schemas.microsoft.com/office/powerpoint/2012/main" userId="d4d67cc57d0abe8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08F8"/>
    <a:srgbClr val="4F81BD"/>
    <a:srgbClr val="228099"/>
    <a:srgbClr val="B51003"/>
    <a:srgbClr val="F523E6"/>
    <a:srgbClr val="2FA4A4"/>
    <a:srgbClr val="A70074"/>
    <a:srgbClr val="7E0000"/>
    <a:srgbClr val="9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778" autoAdjust="0"/>
    <p:restoredTop sz="96034" autoAdjust="0"/>
  </p:normalViewPr>
  <p:slideViewPr>
    <p:cSldViewPr>
      <p:cViewPr varScale="1">
        <p:scale>
          <a:sx n="130" d="100"/>
          <a:sy n="130" d="100"/>
        </p:scale>
        <p:origin x="180" y="10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653FA5-FBDC-4C09-8BB3-8A8A300EC9D3}" type="datetimeFigureOut">
              <a:rPr lang="en-US" smtClean="0"/>
              <a:t>3/23/2022</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D94F5B-3751-4700-B3F7-1C19011EEACF}" type="slidenum">
              <a:rPr lang="en-US" smtClean="0"/>
              <a:t>‹#›</a:t>
            </a:fld>
            <a:endParaRPr lang="en-US"/>
          </a:p>
        </p:txBody>
      </p:sp>
    </p:spTree>
    <p:extLst>
      <p:ext uri="{BB962C8B-B14F-4D97-AF65-F5344CB8AC3E}">
        <p14:creationId xmlns:p14="http://schemas.microsoft.com/office/powerpoint/2010/main" val="995554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1D94F5B-3751-4700-B3F7-1C19011EEACF}" type="slidenum">
              <a:rPr lang="en-US" smtClean="0"/>
              <a:t>1</a:t>
            </a:fld>
            <a:endParaRPr lang="en-US"/>
          </a:p>
        </p:txBody>
      </p:sp>
    </p:spTree>
    <p:extLst>
      <p:ext uri="{BB962C8B-B14F-4D97-AF65-F5344CB8AC3E}">
        <p14:creationId xmlns:p14="http://schemas.microsoft.com/office/powerpoint/2010/main" val="14013312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7305D34-697D-4E3F-93C6-2CD3A7E0CC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064516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305D34-697D-4E3F-93C6-2CD3A7E0CC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990560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305D34-697D-4E3F-93C6-2CD3A7E0CC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75821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305D34-697D-4E3F-93C6-2CD3A7E0CC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4414484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305D34-697D-4E3F-93C6-2CD3A7E0CC05}" type="datetimeFigureOut">
              <a:rPr lang="en-US" smtClean="0"/>
              <a:t>3/23/2022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106755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305D34-697D-4E3F-93C6-2CD3A7E0CC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31085329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305D34-697D-4E3F-93C6-2CD3A7E0CC05}" type="datetimeFigureOut">
              <a:rPr lang="en-US" smtClean="0"/>
              <a:t>3/23/2022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4163115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305D34-697D-4E3F-93C6-2CD3A7E0CC05}" type="datetimeFigureOut">
              <a:rPr lang="en-US" smtClean="0"/>
              <a:t>3/23/2022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3621441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305D34-697D-4E3F-93C6-2CD3A7E0CC05}" type="datetimeFigureOut">
              <a:rPr lang="en-US" smtClean="0"/>
              <a:t>3/23/2022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1620256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05D34-697D-4E3F-93C6-2CD3A7E0CC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201957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7305D34-697D-4E3F-93C6-2CD3A7E0CC05}" type="datetimeFigureOut">
              <a:rPr lang="en-US" smtClean="0"/>
              <a:t>3/23/2022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5B85C7-48B6-4975-8253-E590A0046B7B}" type="slidenum">
              <a:rPr lang="en-US" smtClean="0"/>
              <a:t>‹#›</a:t>
            </a:fld>
            <a:endParaRPr lang="en-US"/>
          </a:p>
        </p:txBody>
      </p:sp>
    </p:spTree>
    <p:extLst>
      <p:ext uri="{BB962C8B-B14F-4D97-AF65-F5344CB8AC3E}">
        <p14:creationId xmlns:p14="http://schemas.microsoft.com/office/powerpoint/2010/main" val="5910600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7305D34-697D-4E3F-93C6-2CD3A7E0CC05}" type="datetimeFigureOut">
              <a:rPr lang="en-US" smtClean="0"/>
              <a:t>3/23/2022</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7D5B85C7-48B6-4975-8253-E590A0046B7B}" type="slidenum">
              <a:rPr lang="en-US" smtClean="0"/>
              <a:t>‹#›</a:t>
            </a:fld>
            <a:endParaRPr lang="en-US"/>
          </a:p>
        </p:txBody>
      </p:sp>
    </p:spTree>
    <p:extLst>
      <p:ext uri="{BB962C8B-B14F-4D97-AF65-F5344CB8AC3E}">
        <p14:creationId xmlns:p14="http://schemas.microsoft.com/office/powerpoint/2010/main" val="17576227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8.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 Id="rId4" Type="http://schemas.microsoft.com/office/2007/relationships/hdphoto" Target="../media/hdphoto1.wdp"/></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tags" Target="../tags/tag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4">
            <a:extLst>
              <a:ext uri="{FF2B5EF4-FFF2-40B4-BE49-F238E27FC236}">
                <a16:creationId xmlns:a16="http://schemas.microsoft.com/office/drawing/2014/main" id="{9577600B-E68D-4A5C-9B42-5F265CE64C0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12222" b="35771"/>
          <a:stretch>
            <a:fillRect/>
          </a:stretch>
        </p:blipFill>
        <p:spPr bwMode="auto">
          <a:xfrm>
            <a:off x="-76200" y="514350"/>
            <a:ext cx="9474676"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Rectangle 4"/>
          <p:cNvSpPr/>
          <p:nvPr/>
        </p:nvSpPr>
        <p:spPr>
          <a:xfrm>
            <a:off x="2514600" y="438150"/>
            <a:ext cx="5943600" cy="830997"/>
          </a:xfrm>
          <a:prstGeom prst="rect">
            <a:avLst/>
          </a:prstGeom>
        </p:spPr>
        <p:txBody>
          <a:bodyPr wrap="square">
            <a:spAutoFit/>
          </a:bodyPr>
          <a:lstStyle/>
          <a:p>
            <a:pPr algn="r"/>
            <a:r>
              <a:rPr lang="en-US" sz="2400" b="1" dirty="0">
                <a:solidFill>
                  <a:schemeClr val="tx1">
                    <a:lumMod val="65000"/>
                    <a:lumOff val="35000"/>
                  </a:schemeClr>
                </a:solidFill>
              </a:rPr>
              <a:t>How to be </a:t>
            </a:r>
            <a:r>
              <a:rPr lang="en-US" sz="2400" b="1" dirty="0">
                <a:solidFill>
                  <a:srgbClr val="F208F8"/>
                </a:solidFill>
              </a:rPr>
              <a:t>professional</a:t>
            </a:r>
            <a:r>
              <a:rPr lang="en-US" sz="2400" b="1" dirty="0">
                <a:solidFill>
                  <a:schemeClr val="tx1">
                    <a:lumMod val="65000"/>
                    <a:lumOff val="35000"/>
                  </a:schemeClr>
                </a:solidFill>
              </a:rPr>
              <a:t> in a scientific setting aka a good </a:t>
            </a:r>
            <a:r>
              <a:rPr lang="en-US" sz="2400" b="1" dirty="0">
                <a:solidFill>
                  <a:srgbClr val="92D050"/>
                </a:solidFill>
              </a:rPr>
              <a:t>lab citizen</a:t>
            </a:r>
            <a:endParaRPr lang="en-US" sz="2400" b="1" dirty="0">
              <a:solidFill>
                <a:schemeClr val="bg1"/>
              </a:solidFill>
            </a:endParaRPr>
          </a:p>
        </p:txBody>
      </p:sp>
      <p:sp>
        <p:nvSpPr>
          <p:cNvPr id="7" name="Title 1"/>
          <p:cNvSpPr txBox="1">
            <a:spLocks/>
          </p:cNvSpPr>
          <p:nvPr/>
        </p:nvSpPr>
        <p:spPr>
          <a:xfrm>
            <a:off x="228600" y="3714750"/>
            <a:ext cx="5410200" cy="1353403"/>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2000" b="1" dirty="0">
                <a:solidFill>
                  <a:schemeClr val="tx1">
                    <a:lumMod val="65000"/>
                    <a:lumOff val="35000"/>
                  </a:schemeClr>
                </a:solidFill>
                <a:cs typeface="Times New Roman" pitchFamily="18" charset="0"/>
              </a:rPr>
              <a:t>Nathan T. Fried, PhD</a:t>
            </a:r>
          </a:p>
          <a:p>
            <a:pPr algn="l"/>
            <a:r>
              <a:rPr lang="en-US" sz="2000" b="1" dirty="0">
                <a:solidFill>
                  <a:schemeClr val="tx1">
                    <a:lumMod val="65000"/>
                    <a:lumOff val="35000"/>
                  </a:schemeClr>
                </a:solidFill>
                <a:cs typeface="Times New Roman" pitchFamily="18" charset="0"/>
              </a:rPr>
              <a:t>Assistant Teaching Professor</a:t>
            </a:r>
          </a:p>
          <a:p>
            <a:pPr algn="l"/>
            <a:r>
              <a:rPr lang="en-US" sz="2000" b="1" dirty="0">
                <a:solidFill>
                  <a:schemeClr val="tx1">
                    <a:lumMod val="65000"/>
                    <a:lumOff val="35000"/>
                  </a:schemeClr>
                </a:solidFill>
                <a:cs typeface="Times New Roman" pitchFamily="18" charset="0"/>
              </a:rPr>
              <a:t>Rutgers University, Camden</a:t>
            </a:r>
          </a:p>
          <a:p>
            <a:pPr algn="l"/>
            <a:r>
              <a:rPr lang="en-US" sz="2000" b="1" dirty="0">
                <a:solidFill>
                  <a:schemeClr val="tx1">
                    <a:lumMod val="65000"/>
                    <a:lumOff val="35000"/>
                  </a:schemeClr>
                </a:solidFill>
                <a:cs typeface="Times New Roman" pitchFamily="18" charset="0"/>
              </a:rPr>
              <a:t>Department of Biology</a:t>
            </a:r>
          </a:p>
        </p:txBody>
      </p:sp>
    </p:spTree>
    <p:extLst>
      <p:ext uri="{BB962C8B-B14F-4D97-AF65-F5344CB8AC3E}">
        <p14:creationId xmlns:p14="http://schemas.microsoft.com/office/powerpoint/2010/main" val="2134111888"/>
      </p:ext>
    </p:extLst>
  </p:cSld>
  <p:clrMapOvr>
    <a:masterClrMapping/>
  </p:clrMapOvr>
  <mc:AlternateContent xmlns:mc="http://schemas.openxmlformats.org/markup-compatibility/2006" xmlns:p14="http://schemas.microsoft.com/office/powerpoint/2010/main">
    <mc:Choice Requires="p14">
      <p:transition spd="med" p14:dur="700" advTm="46652">
        <p:fade/>
      </p:transition>
    </mc:Choice>
    <mc:Fallback xmlns="">
      <p:transition spd="med" advTm="46652">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Organized</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162300"/>
          </a:xfrm>
        </p:spPr>
        <p:txBody>
          <a:bodyPr anchor="ctr">
            <a:normAutofit lnSpcReduction="10000"/>
          </a:bodyPr>
          <a:lstStyle/>
          <a:p>
            <a:pPr lvl="0"/>
            <a:r>
              <a:rPr lang="en-US" sz="1600" dirty="0"/>
              <a:t>Have a contract of expectations…or make expectations known.</a:t>
            </a:r>
          </a:p>
          <a:p>
            <a:pPr lvl="0"/>
            <a:endParaRPr lang="en-US" sz="1600" dirty="0"/>
          </a:p>
          <a:p>
            <a:pPr lvl="0"/>
            <a:r>
              <a:rPr lang="en-US" sz="1600" dirty="0"/>
              <a:t>Be clear with the hours you have free. Give them your schedule and tell them how many hours a week you can work. 3 credits of time means 9 </a:t>
            </a:r>
            <a:r>
              <a:rPr lang="en-US" sz="1600" dirty="0" err="1"/>
              <a:t>hrs</a:t>
            </a:r>
            <a:r>
              <a:rPr lang="en-US" sz="1600" dirty="0"/>
              <a:t>/week for 15 weeks. </a:t>
            </a:r>
          </a:p>
          <a:p>
            <a:pPr lvl="1"/>
            <a:r>
              <a:rPr lang="en-US" sz="1200" dirty="0"/>
              <a:t>Tell your PI about vacation time or changes in availability immediately.</a:t>
            </a:r>
          </a:p>
          <a:p>
            <a:pPr lvl="0"/>
            <a:endParaRPr lang="en-US" sz="1600" dirty="0"/>
          </a:p>
          <a:p>
            <a:pPr lvl="0"/>
            <a:r>
              <a:rPr lang="en-US" sz="1600" dirty="0"/>
              <a:t>Keep your bench and experiments organized. If you’re not organized, we’ll get confused, and all your hard work will be for nothing.</a:t>
            </a:r>
          </a:p>
          <a:p>
            <a:pPr lvl="0"/>
            <a:endParaRPr lang="en-US" sz="1600" dirty="0"/>
          </a:p>
          <a:p>
            <a:pPr lvl="0"/>
            <a:r>
              <a:rPr lang="en-US" sz="1600" dirty="0"/>
              <a:t>Label your stuff!!!</a:t>
            </a:r>
          </a:p>
          <a:p>
            <a:pPr>
              <a:lnSpc>
                <a:spcPct val="90000"/>
              </a:lnSpc>
            </a:pPr>
            <a:endParaRPr lang="en-US" sz="1500" dirty="0"/>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215637700"/>
      </p:ext>
    </p:extLst>
  </p:cSld>
  <p:clrMapOvr>
    <a:masterClrMapping/>
  </p:clrMapOvr>
  <mc:AlternateContent xmlns:mc="http://schemas.openxmlformats.org/markup-compatibility/2006" xmlns:p14="http://schemas.microsoft.com/office/powerpoint/2010/main">
    <mc:Choice Requires="p14">
      <p:transition spd="med" p14:dur="700" advTm="199665">
        <p:fade/>
      </p:transition>
    </mc:Choice>
    <mc:Fallback xmlns="">
      <p:transition spd="med" advTm="199665">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animEffect transition="in" filter="fade">
                                      <p:cBhvr>
                                        <p:cTn id="2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Responsible</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390900"/>
          </a:xfrm>
        </p:spPr>
        <p:txBody>
          <a:bodyPr anchor="ctr">
            <a:normAutofit fontScale="92500" lnSpcReduction="10000"/>
          </a:bodyPr>
          <a:lstStyle/>
          <a:p>
            <a:pPr lvl="0"/>
            <a:r>
              <a:rPr lang="en-US" sz="1600" dirty="0"/>
              <a:t>If you break something, TELL SOMEONE. Accidents happen, cover ups shouldn’t.</a:t>
            </a:r>
          </a:p>
          <a:p>
            <a:pPr lvl="0"/>
            <a:r>
              <a:rPr lang="en-US" sz="1600" dirty="0"/>
              <a:t>If you mess up an experiment, TELL SOMEONE. We need to know if there was a problem in the calculation. It might help explain weird results.</a:t>
            </a:r>
          </a:p>
          <a:p>
            <a:r>
              <a:rPr lang="en-US" sz="1600" dirty="0"/>
              <a:t>Speak up if you’re concerned about something (research ethics).</a:t>
            </a:r>
          </a:p>
          <a:p>
            <a:pPr lvl="0"/>
            <a:r>
              <a:rPr lang="en-US" sz="1600" dirty="0"/>
              <a:t>These experiments have REAL-LIFE implications. They’re not us just playing around. This will contribute at its greatest to the creation of cures or at its minimal a publication that might lead other scientists down a path. </a:t>
            </a:r>
          </a:p>
          <a:p>
            <a:pPr lvl="1"/>
            <a:r>
              <a:rPr lang="en-US" sz="1200" dirty="0"/>
              <a:t>Imagine if you’re cover up leads to a grad student wasting their time pursuing a rabbit hole for 6 years!</a:t>
            </a:r>
          </a:p>
          <a:p>
            <a:pPr lvl="0"/>
            <a:r>
              <a:rPr lang="en-US" sz="1600" dirty="0"/>
              <a:t>Bad news is important and a critical eye is essential. Don’t just give the PI good news. It’s so easy to make minor results seem bigger than they are just because you want to please your PI.</a:t>
            </a:r>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12332036"/>
      </p:ext>
    </p:extLst>
  </p:cSld>
  <p:clrMapOvr>
    <a:masterClrMapping/>
  </p:clrMapOvr>
  <mc:AlternateContent xmlns:mc="http://schemas.openxmlformats.org/markup-compatibility/2006" xmlns:p14="http://schemas.microsoft.com/office/powerpoint/2010/main">
    <mc:Choice Requires="p14">
      <p:transition spd="med" p14:dur="700" advTm="206664">
        <p:fade/>
      </p:transition>
    </mc:Choice>
    <mc:Fallback xmlns="">
      <p:transition spd="med" advTm="206664">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Realistic</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2587960"/>
          </a:xfrm>
        </p:spPr>
        <p:txBody>
          <a:bodyPr anchor="ctr">
            <a:normAutofit/>
          </a:bodyPr>
          <a:lstStyle/>
          <a:p>
            <a:pPr lvl="0"/>
            <a:r>
              <a:rPr lang="en-US" sz="1600" dirty="0"/>
              <a:t>Promise two weeks, deliver in one.</a:t>
            </a:r>
          </a:p>
          <a:p>
            <a:pPr lvl="0"/>
            <a:endParaRPr lang="en-US" sz="1600" dirty="0"/>
          </a:p>
          <a:p>
            <a:pPr lvl="0"/>
            <a:r>
              <a:rPr lang="en-US" sz="1600" dirty="0"/>
              <a:t>Don’t’ overpromise. You can’t do 15 western blots on Sunday.</a:t>
            </a:r>
          </a:p>
          <a:p>
            <a:pPr lvl="0"/>
            <a:endParaRPr lang="en-US" sz="1600" dirty="0"/>
          </a:p>
          <a:p>
            <a:pPr lvl="0"/>
            <a:r>
              <a:rPr lang="en-US" sz="1600" dirty="0"/>
              <a:t>Don’t do too many experiments at once. It’ll all fall apart. </a:t>
            </a:r>
          </a:p>
          <a:p>
            <a:pPr lvl="0"/>
            <a:endParaRPr lang="en-US" sz="1600" dirty="0"/>
          </a:p>
          <a:p>
            <a:pPr lvl="0"/>
            <a:r>
              <a:rPr lang="en-US" sz="1600" dirty="0"/>
              <a:t>“I don’t know but I’ll figure it out” is an acceptable answer. Don’t lie about the info you don’t know just to show you know it. Fake it ‘til you make it doesn’t work in research.</a:t>
            </a:r>
          </a:p>
          <a:p>
            <a:pPr>
              <a:lnSpc>
                <a:spcPct val="90000"/>
              </a:lnSpc>
            </a:pPr>
            <a:endParaRPr lang="en-US" sz="1500" dirty="0"/>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554105296"/>
      </p:ext>
    </p:extLst>
  </p:cSld>
  <p:clrMapOvr>
    <a:masterClrMapping/>
  </p:clrMapOvr>
  <mc:AlternateContent xmlns:mc="http://schemas.openxmlformats.org/markup-compatibility/2006" xmlns:p14="http://schemas.microsoft.com/office/powerpoint/2010/main">
    <mc:Choice Requires="p14">
      <p:transition spd="med" p14:dur="700" advTm="116177">
        <p:fade/>
      </p:transition>
    </mc:Choice>
    <mc:Fallback xmlns="">
      <p:transition spd="med" advTm="116177">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fade">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868AA-32B5-4280-928B-31166F71F2E6}"/>
              </a:ext>
            </a:extLst>
          </p:cNvPr>
          <p:cNvSpPr>
            <a:spLocks noGrp="1"/>
          </p:cNvSpPr>
          <p:nvPr>
            <p:ph type="title"/>
          </p:nvPr>
        </p:nvSpPr>
        <p:spPr>
          <a:xfrm>
            <a:off x="-13855" y="153060"/>
            <a:ext cx="8229600" cy="857250"/>
          </a:xfrm>
        </p:spPr>
        <p:txBody>
          <a:bodyPr/>
          <a:lstStyle/>
          <a:p>
            <a:r>
              <a:rPr lang="en-US" b="1" dirty="0">
                <a:solidFill>
                  <a:schemeClr val="tx1">
                    <a:lumMod val="75000"/>
                    <a:lumOff val="25000"/>
                  </a:schemeClr>
                </a:solidFill>
              </a:rPr>
              <a:t>The 8 bees of a happy lab hive</a:t>
            </a:r>
          </a:p>
        </p:txBody>
      </p:sp>
      <p:sp>
        <p:nvSpPr>
          <p:cNvPr id="3" name="Content Placeholder 2">
            <a:extLst>
              <a:ext uri="{FF2B5EF4-FFF2-40B4-BE49-F238E27FC236}">
                <a16:creationId xmlns:a16="http://schemas.microsoft.com/office/drawing/2014/main" id="{70F21504-5E6D-4828-9E04-C99B4E25D64B}"/>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solidFill>
                  <a:schemeClr val="tx1">
                    <a:lumMod val="75000"/>
                    <a:lumOff val="25000"/>
                  </a:schemeClr>
                </a:solidFill>
              </a:rPr>
              <a:t>BEE Cool</a:t>
            </a:r>
          </a:p>
          <a:p>
            <a:pPr marL="514350" indent="-514350">
              <a:buFont typeface="+mj-lt"/>
              <a:buAutoNum type="arabicPeriod"/>
            </a:pPr>
            <a:r>
              <a:rPr lang="en-US" dirty="0">
                <a:solidFill>
                  <a:schemeClr val="tx1">
                    <a:lumMod val="75000"/>
                    <a:lumOff val="25000"/>
                  </a:schemeClr>
                </a:solidFill>
              </a:rPr>
              <a:t>BEE Respectful</a:t>
            </a:r>
          </a:p>
          <a:p>
            <a:pPr marL="514350" indent="-514350">
              <a:buFont typeface="+mj-lt"/>
              <a:buAutoNum type="arabicPeriod"/>
            </a:pPr>
            <a:r>
              <a:rPr lang="en-US" dirty="0">
                <a:solidFill>
                  <a:schemeClr val="tx1">
                    <a:lumMod val="75000"/>
                    <a:lumOff val="25000"/>
                  </a:schemeClr>
                </a:solidFill>
              </a:rPr>
              <a:t>BEE Engaged</a:t>
            </a:r>
          </a:p>
          <a:p>
            <a:pPr marL="514350" indent="-514350">
              <a:buFont typeface="+mj-lt"/>
              <a:buAutoNum type="arabicPeriod"/>
            </a:pPr>
            <a:r>
              <a:rPr lang="en-US" dirty="0">
                <a:solidFill>
                  <a:schemeClr val="tx1">
                    <a:lumMod val="75000"/>
                    <a:lumOff val="25000"/>
                  </a:schemeClr>
                </a:solidFill>
              </a:rPr>
              <a:t>BEE a good lab rat</a:t>
            </a:r>
          </a:p>
          <a:p>
            <a:pPr marL="514350" indent="-514350">
              <a:buFont typeface="+mj-lt"/>
              <a:buAutoNum type="arabicPeriod"/>
            </a:pPr>
            <a:r>
              <a:rPr lang="en-US" dirty="0">
                <a:solidFill>
                  <a:schemeClr val="tx1">
                    <a:lumMod val="75000"/>
                    <a:lumOff val="25000"/>
                  </a:schemeClr>
                </a:solidFill>
              </a:rPr>
              <a:t>BEE Prepared</a:t>
            </a:r>
          </a:p>
          <a:p>
            <a:pPr marL="514350" indent="-514350">
              <a:buFont typeface="+mj-lt"/>
              <a:buAutoNum type="arabicPeriod"/>
            </a:pPr>
            <a:r>
              <a:rPr lang="en-US" dirty="0">
                <a:solidFill>
                  <a:schemeClr val="tx1">
                    <a:lumMod val="75000"/>
                    <a:lumOff val="25000"/>
                  </a:schemeClr>
                </a:solidFill>
              </a:rPr>
              <a:t>BEE Organized</a:t>
            </a:r>
          </a:p>
          <a:p>
            <a:pPr marL="514350" indent="-514350">
              <a:buFont typeface="+mj-lt"/>
              <a:buAutoNum type="arabicPeriod"/>
            </a:pPr>
            <a:r>
              <a:rPr lang="en-US" dirty="0">
                <a:solidFill>
                  <a:schemeClr val="tx1">
                    <a:lumMod val="75000"/>
                    <a:lumOff val="25000"/>
                  </a:schemeClr>
                </a:solidFill>
              </a:rPr>
              <a:t>BEE Realistic</a:t>
            </a:r>
          </a:p>
          <a:p>
            <a:pPr marL="514350" indent="-514350">
              <a:buFont typeface="+mj-lt"/>
              <a:buAutoNum type="arabicPeriod"/>
            </a:pPr>
            <a:r>
              <a:rPr lang="en-US" dirty="0">
                <a:solidFill>
                  <a:schemeClr val="tx1">
                    <a:lumMod val="75000"/>
                    <a:lumOff val="25000"/>
                  </a:schemeClr>
                </a:solidFill>
              </a:rPr>
              <a:t>BEE Responsible</a:t>
            </a:r>
          </a:p>
        </p:txBody>
      </p:sp>
      <p:pic>
        <p:nvPicPr>
          <p:cNvPr id="4" name="Picture 2" descr="Science Bee - Home | Facebook">
            <a:extLst>
              <a:ext uri="{FF2B5EF4-FFF2-40B4-BE49-F238E27FC236}">
                <a16:creationId xmlns:a16="http://schemas.microsoft.com/office/drawing/2014/main" id="{57AFAFBD-80BF-45DE-8319-F527FD83448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t="161" r="-3" b="-3"/>
          <a:stretch/>
        </p:blipFill>
        <p:spPr bwMode="auto">
          <a:xfrm>
            <a:off x="7030470" y="82357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5" name="Picture 2" descr="Science Bee - Home | Facebook">
            <a:extLst>
              <a:ext uri="{FF2B5EF4-FFF2-40B4-BE49-F238E27FC236}">
                <a16:creationId xmlns:a16="http://schemas.microsoft.com/office/drawing/2014/main" id="{63707FEE-A91E-402C-91B0-4BD6902B680A}"/>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6490380" y="173355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6" name="Picture 2" descr="Science Bee - Home | Facebook">
            <a:extLst>
              <a:ext uri="{FF2B5EF4-FFF2-40B4-BE49-F238E27FC236}">
                <a16:creationId xmlns:a16="http://schemas.microsoft.com/office/drawing/2014/main" id="{01D0EAAF-67D7-40BA-9533-C13CAC0C8F7E}"/>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023780" y="25874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7" name="Picture 2" descr="Science Bee - Home | Facebook">
            <a:extLst>
              <a:ext uri="{FF2B5EF4-FFF2-40B4-BE49-F238E27FC236}">
                <a16:creationId xmlns:a16="http://schemas.microsoft.com/office/drawing/2014/main" id="{F6E00DDB-1210-4901-9E00-36C249B91A96}"/>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543800" y="17492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8" name="Picture 2" descr="Science Bee - Home | Facebook">
            <a:extLst>
              <a:ext uri="{FF2B5EF4-FFF2-40B4-BE49-F238E27FC236}">
                <a16:creationId xmlns:a16="http://schemas.microsoft.com/office/drawing/2014/main" id="{D31F97F9-D19C-4C60-BA21-2733A240D497}"/>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5956980" y="257175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9" name="Picture 2" descr="Science Bee - Home | Facebook">
            <a:extLst>
              <a:ext uri="{FF2B5EF4-FFF2-40B4-BE49-F238E27FC236}">
                <a16:creationId xmlns:a16="http://schemas.microsoft.com/office/drawing/2014/main" id="{2B834E63-04EB-40CD-9780-7DFA9EC493C3}"/>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5347380" y="34256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10" name="Picture 2" descr="Science Bee - Home | Facebook">
            <a:extLst>
              <a:ext uri="{FF2B5EF4-FFF2-40B4-BE49-F238E27FC236}">
                <a16:creationId xmlns:a16="http://schemas.microsoft.com/office/drawing/2014/main" id="{7A16A469-05E8-4B03-A8AC-DBD496FC8F7D}"/>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606620" y="-56145"/>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1502229"/>
      </p:ext>
    </p:extLst>
  </p:cSld>
  <p:clrMapOvr>
    <a:masterClrMapping/>
  </p:clrMapOvr>
  <mc:AlternateContent xmlns:mc="http://schemas.openxmlformats.org/markup-compatibility/2006" xmlns:p14="http://schemas.microsoft.com/office/powerpoint/2010/main">
    <mc:Choice Requires="p14">
      <p:transition spd="med" p14:dur="700" advTm="35385">
        <p:fade/>
      </p:transition>
    </mc:Choice>
    <mc:Fallback xmlns="">
      <p:transition spd="med" advTm="35385">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0C43A1-9956-4103-9421-31F75B6A939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6491E30-700D-4C9A-A2AA-7826AA1F81BD}"/>
              </a:ext>
            </a:extLst>
          </p:cNvPr>
          <p:cNvSpPr>
            <a:spLocks noGrp="1"/>
          </p:cNvSpPr>
          <p:nvPr>
            <p:ph idx="1"/>
          </p:nvPr>
        </p:nvSpPr>
        <p:spPr/>
        <p:txBody>
          <a:bodyPr/>
          <a:lstStyle/>
          <a:p>
            <a:endParaRPr lang="en-US"/>
          </a:p>
        </p:txBody>
      </p:sp>
      <p:pic>
        <p:nvPicPr>
          <p:cNvPr id="5122" name="Picture 2" descr="PHD Comics: Things you can do in Academia that would get you fired ...">
            <a:extLst>
              <a:ext uri="{FF2B5EF4-FFF2-40B4-BE49-F238E27FC236}">
                <a16:creationId xmlns:a16="http://schemas.microsoft.com/office/drawing/2014/main" id="{8D91B396-DEC1-4D11-98F5-7480B34D331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14500" y="1104900"/>
            <a:ext cx="5715000" cy="2933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25631857"/>
      </p:ext>
    </p:extLst>
  </p:cSld>
  <p:clrMapOvr>
    <a:masterClrMapping/>
  </p:clrMapOvr>
  <mc:AlternateContent xmlns:mc="http://schemas.openxmlformats.org/markup-compatibility/2006" xmlns:p14="http://schemas.microsoft.com/office/powerpoint/2010/main">
    <mc:Choice Requires="p14">
      <p:transition spd="med" p14:dur="700" advTm="82491">
        <p:fade/>
      </p:transition>
    </mc:Choice>
    <mc:Fallback xmlns="">
      <p:transition spd="med" advTm="82491">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 name="Rectangle 70">
            <a:extLst>
              <a:ext uri="{FF2B5EF4-FFF2-40B4-BE49-F238E27FC236}">
                <a16:creationId xmlns:a16="http://schemas.microsoft.com/office/drawing/2014/main" id="{74426AB7-D619-4515-962A-BC83909EC01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5143500"/>
          </a:xfrm>
          <a:prstGeom prst="rect">
            <a:avLst/>
          </a:prstGeom>
          <a:solidFill>
            <a:srgbClr val="2F4D5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Rectangle 72">
            <a:extLst>
              <a:ext uri="{FF2B5EF4-FFF2-40B4-BE49-F238E27FC236}">
                <a16:creationId xmlns:a16="http://schemas.microsoft.com/office/drawing/2014/main" id="{DE47DF98-723F-4AAC-ABCF-CACBC438F7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880" y="192405"/>
            <a:ext cx="8778240" cy="4773929"/>
          </a:xfrm>
          <a:prstGeom prst="rect">
            <a:avLst/>
          </a:prstGeom>
          <a:solidFill>
            <a:srgbClr val="FFFFFF"/>
          </a:solidFill>
          <a:ln w="12700">
            <a:noFill/>
          </a:ln>
        </p:spPr>
        <p:style>
          <a:lnRef idx="2">
            <a:schemeClr val="accent1">
              <a:shade val="50000"/>
            </a:schemeClr>
          </a:lnRef>
          <a:fillRef idx="1">
            <a:schemeClr val="accent1"/>
          </a:fillRef>
          <a:effectRef idx="0">
            <a:schemeClr val="accent1"/>
          </a:effectRef>
          <a:fontRef idx="minor">
            <a:schemeClr val="lt1"/>
          </a:fontRef>
        </p:style>
      </p:sp>
      <p:cxnSp>
        <p:nvCxnSpPr>
          <p:cNvPr id="75" name="Straight Connector 74">
            <a:extLst>
              <a:ext uri="{FF2B5EF4-FFF2-40B4-BE49-F238E27FC236}">
                <a16:creationId xmlns:a16="http://schemas.microsoft.com/office/drawing/2014/main" id="{EA29FC7C-9308-4FDE-8DCA-405668055B0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171700" y="4326153"/>
            <a:ext cx="4800600" cy="0"/>
          </a:xfrm>
          <a:prstGeom prst="line">
            <a:avLst/>
          </a:prstGeom>
          <a:ln>
            <a:solidFill>
              <a:srgbClr val="2F4D5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AEEB3AB2-639D-483D-91A7-59C323F47842}"/>
              </a:ext>
            </a:extLst>
          </p:cNvPr>
          <p:cNvSpPr>
            <a:spLocks noGrp="1"/>
          </p:cNvSpPr>
          <p:nvPr>
            <p:ph type="title"/>
          </p:nvPr>
        </p:nvSpPr>
        <p:spPr>
          <a:xfrm>
            <a:off x="832485" y="3208017"/>
            <a:ext cx="7475220" cy="1170240"/>
          </a:xfrm>
        </p:spPr>
        <p:txBody>
          <a:bodyPr vert="horz" lIns="91440" tIns="45720" rIns="91440" bIns="45720" rtlCol="0" anchor="b">
            <a:normAutofit/>
          </a:bodyPr>
          <a:lstStyle/>
          <a:p>
            <a:pPr>
              <a:lnSpc>
                <a:spcPct val="90000"/>
              </a:lnSpc>
            </a:pPr>
            <a:r>
              <a:rPr lang="en-US" sz="2400" b="1" dirty="0">
                <a:solidFill>
                  <a:srgbClr val="2F4D52"/>
                </a:solidFill>
              </a:rPr>
              <a:t>To know the science,</a:t>
            </a:r>
            <a:br>
              <a:rPr lang="en-US" sz="2400" b="1" dirty="0">
                <a:solidFill>
                  <a:srgbClr val="2F4D52"/>
                </a:solidFill>
              </a:rPr>
            </a:br>
            <a:r>
              <a:rPr lang="en-US" sz="2400" b="1" dirty="0">
                <a:solidFill>
                  <a:srgbClr val="2F4D52"/>
                </a:solidFill>
              </a:rPr>
              <a:t>you’ve </a:t>
            </a:r>
            <a:r>
              <a:rPr lang="en-US" sz="2400" b="1" dirty="0" err="1">
                <a:solidFill>
                  <a:srgbClr val="2F4D52"/>
                </a:solidFill>
              </a:rPr>
              <a:t>gotta</a:t>
            </a:r>
            <a:r>
              <a:rPr lang="en-US" sz="2400" b="1" dirty="0">
                <a:solidFill>
                  <a:srgbClr val="2F4D52"/>
                </a:solidFill>
              </a:rPr>
              <a:t> know the people.</a:t>
            </a:r>
            <a:br>
              <a:rPr lang="en-US" sz="2400" b="1" dirty="0">
                <a:solidFill>
                  <a:srgbClr val="2F4D52"/>
                </a:solidFill>
              </a:rPr>
            </a:br>
            <a:endParaRPr lang="en-US" sz="2400" b="1" dirty="0">
              <a:solidFill>
                <a:srgbClr val="2F4D52"/>
              </a:solidFill>
            </a:endParaRPr>
          </a:p>
        </p:txBody>
      </p:sp>
      <p:pic>
        <p:nvPicPr>
          <p:cNvPr id="1026" name="Picture 2" descr="Diversity in science 2018: why we should close the gap">
            <a:extLst>
              <a:ext uri="{FF2B5EF4-FFF2-40B4-BE49-F238E27FC236}">
                <a16:creationId xmlns:a16="http://schemas.microsoft.com/office/drawing/2014/main" id="{1FB6D5C2-9BDD-453D-B5C9-B76751548F2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4057" r="2" b="9021"/>
          <a:stretch/>
        </p:blipFill>
        <p:spPr bwMode="auto">
          <a:xfrm>
            <a:off x="182880" y="192405"/>
            <a:ext cx="8778240" cy="282320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87444643"/>
      </p:ext>
    </p:extLst>
  </p:cSld>
  <p:clrMapOvr>
    <a:masterClrMapping/>
  </p:clrMapOvr>
  <mc:AlternateContent xmlns:mc="http://schemas.openxmlformats.org/markup-compatibility/2006" xmlns:p14="http://schemas.microsoft.com/office/powerpoint/2010/main">
    <mc:Choice Requires="p14">
      <p:transition spd="med" p14:dur="700" advTm="31339">
        <p:fade/>
      </p:transition>
    </mc:Choice>
    <mc:Fallback xmlns="">
      <p:transition spd="med" advTm="31339">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0F21504-5E6D-4828-9E04-C99B4E25D64B}"/>
              </a:ext>
            </a:extLst>
          </p:cNvPr>
          <p:cNvSpPr>
            <a:spLocks noGrp="1"/>
          </p:cNvSpPr>
          <p:nvPr>
            <p:ph idx="1"/>
          </p:nvPr>
        </p:nvSpPr>
        <p:spPr/>
        <p:txBody>
          <a:bodyPr>
            <a:normAutofit fontScale="85000" lnSpcReduction="20000"/>
          </a:bodyPr>
          <a:lstStyle/>
          <a:p>
            <a:pPr marL="514350" indent="-514350">
              <a:buFont typeface="+mj-lt"/>
              <a:buAutoNum type="arabicPeriod"/>
            </a:pPr>
            <a:r>
              <a:rPr lang="en-US" dirty="0">
                <a:solidFill>
                  <a:schemeClr val="tx1">
                    <a:lumMod val="75000"/>
                    <a:lumOff val="25000"/>
                  </a:schemeClr>
                </a:solidFill>
              </a:rPr>
              <a:t>BEE Cool</a:t>
            </a:r>
          </a:p>
          <a:p>
            <a:pPr marL="514350" indent="-514350">
              <a:buFont typeface="+mj-lt"/>
              <a:buAutoNum type="arabicPeriod"/>
            </a:pPr>
            <a:r>
              <a:rPr lang="en-US" dirty="0">
                <a:solidFill>
                  <a:schemeClr val="tx1">
                    <a:lumMod val="75000"/>
                    <a:lumOff val="25000"/>
                  </a:schemeClr>
                </a:solidFill>
              </a:rPr>
              <a:t>BEE Respectful</a:t>
            </a:r>
          </a:p>
          <a:p>
            <a:pPr marL="514350" indent="-514350">
              <a:buFont typeface="+mj-lt"/>
              <a:buAutoNum type="arabicPeriod"/>
            </a:pPr>
            <a:r>
              <a:rPr lang="en-US" dirty="0">
                <a:solidFill>
                  <a:schemeClr val="tx1">
                    <a:lumMod val="75000"/>
                    <a:lumOff val="25000"/>
                  </a:schemeClr>
                </a:solidFill>
              </a:rPr>
              <a:t>BEE Engaged</a:t>
            </a:r>
          </a:p>
          <a:p>
            <a:pPr marL="514350" indent="-514350">
              <a:buFont typeface="+mj-lt"/>
              <a:buAutoNum type="arabicPeriod"/>
            </a:pPr>
            <a:r>
              <a:rPr lang="en-US" dirty="0">
                <a:solidFill>
                  <a:schemeClr val="tx1">
                    <a:lumMod val="75000"/>
                    <a:lumOff val="25000"/>
                  </a:schemeClr>
                </a:solidFill>
              </a:rPr>
              <a:t>BEE a good lab rat</a:t>
            </a:r>
          </a:p>
          <a:p>
            <a:pPr marL="514350" indent="-514350">
              <a:buFont typeface="+mj-lt"/>
              <a:buAutoNum type="arabicPeriod"/>
            </a:pPr>
            <a:r>
              <a:rPr lang="en-US" dirty="0">
                <a:solidFill>
                  <a:schemeClr val="tx1">
                    <a:lumMod val="75000"/>
                    <a:lumOff val="25000"/>
                  </a:schemeClr>
                </a:solidFill>
              </a:rPr>
              <a:t>BEE Prepared</a:t>
            </a:r>
          </a:p>
          <a:p>
            <a:pPr marL="514350" indent="-514350">
              <a:buFont typeface="+mj-lt"/>
              <a:buAutoNum type="arabicPeriod"/>
            </a:pPr>
            <a:r>
              <a:rPr lang="en-US" dirty="0">
                <a:solidFill>
                  <a:schemeClr val="tx1">
                    <a:lumMod val="75000"/>
                    <a:lumOff val="25000"/>
                  </a:schemeClr>
                </a:solidFill>
              </a:rPr>
              <a:t>BEE Organized</a:t>
            </a:r>
          </a:p>
          <a:p>
            <a:pPr marL="514350" indent="-514350">
              <a:buFont typeface="+mj-lt"/>
              <a:buAutoNum type="arabicPeriod"/>
            </a:pPr>
            <a:r>
              <a:rPr lang="en-US" dirty="0">
                <a:solidFill>
                  <a:schemeClr val="tx1">
                    <a:lumMod val="75000"/>
                    <a:lumOff val="25000"/>
                  </a:schemeClr>
                </a:solidFill>
              </a:rPr>
              <a:t>BEE Realistic</a:t>
            </a:r>
          </a:p>
          <a:p>
            <a:pPr marL="514350" indent="-514350">
              <a:buFont typeface="+mj-lt"/>
              <a:buAutoNum type="arabicPeriod"/>
            </a:pPr>
            <a:r>
              <a:rPr lang="en-US" dirty="0">
                <a:solidFill>
                  <a:schemeClr val="tx1">
                    <a:lumMod val="75000"/>
                    <a:lumOff val="25000"/>
                  </a:schemeClr>
                </a:solidFill>
              </a:rPr>
              <a:t>BEE Responsible</a:t>
            </a:r>
          </a:p>
        </p:txBody>
      </p:sp>
      <p:pic>
        <p:nvPicPr>
          <p:cNvPr id="4" name="Picture 2" descr="Science Bee - Home | Facebook">
            <a:extLst>
              <a:ext uri="{FF2B5EF4-FFF2-40B4-BE49-F238E27FC236}">
                <a16:creationId xmlns:a16="http://schemas.microsoft.com/office/drawing/2014/main" id="{57AFAFBD-80BF-45DE-8319-F527FD834484}"/>
              </a:ext>
            </a:extLst>
          </p:cNvPr>
          <p:cNvPicPr>
            <a:picLocks noChangeAspect="1" noChangeArrowheads="1"/>
          </p:cNvPicPr>
          <p:nvPr/>
        </p:nvPicPr>
        <p:blipFill rotWithShape="1">
          <a:blip r:embed="rId2">
            <a:alphaModFix/>
            <a:extLst>
              <a:ext uri="{28A0092B-C50C-407E-A947-70E740481C1C}">
                <a14:useLocalDpi xmlns:a14="http://schemas.microsoft.com/office/drawing/2010/main" val="0"/>
              </a:ext>
            </a:extLst>
          </a:blip>
          <a:srcRect t="161" r="-3" b="-3"/>
          <a:stretch/>
        </p:blipFill>
        <p:spPr bwMode="auto">
          <a:xfrm>
            <a:off x="7030470" y="82357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5" name="Picture 2" descr="Science Bee - Home | Facebook">
            <a:extLst>
              <a:ext uri="{FF2B5EF4-FFF2-40B4-BE49-F238E27FC236}">
                <a16:creationId xmlns:a16="http://schemas.microsoft.com/office/drawing/2014/main" id="{63707FEE-A91E-402C-91B0-4BD6902B680A}"/>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6490380" y="173355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6" name="Picture 2" descr="Science Bee - Home | Facebook">
            <a:extLst>
              <a:ext uri="{FF2B5EF4-FFF2-40B4-BE49-F238E27FC236}">
                <a16:creationId xmlns:a16="http://schemas.microsoft.com/office/drawing/2014/main" id="{01D0EAAF-67D7-40BA-9533-C13CAC0C8F7E}"/>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023780" y="25874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7" name="Picture 2" descr="Science Bee - Home | Facebook">
            <a:extLst>
              <a:ext uri="{FF2B5EF4-FFF2-40B4-BE49-F238E27FC236}">
                <a16:creationId xmlns:a16="http://schemas.microsoft.com/office/drawing/2014/main" id="{F6E00DDB-1210-4901-9E00-36C249B91A96}"/>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543800" y="17492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8" name="Picture 2" descr="Science Bee - Home | Facebook">
            <a:extLst>
              <a:ext uri="{FF2B5EF4-FFF2-40B4-BE49-F238E27FC236}">
                <a16:creationId xmlns:a16="http://schemas.microsoft.com/office/drawing/2014/main" id="{D31F97F9-D19C-4C60-BA21-2733A240D497}"/>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5956980" y="257175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9" name="Picture 2" descr="Science Bee - Home | Facebook">
            <a:extLst>
              <a:ext uri="{FF2B5EF4-FFF2-40B4-BE49-F238E27FC236}">
                <a16:creationId xmlns:a16="http://schemas.microsoft.com/office/drawing/2014/main" id="{2B834E63-04EB-40CD-9780-7DFA9EC493C3}"/>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5347380" y="3425633"/>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pic>
        <p:nvPicPr>
          <p:cNvPr id="10" name="Picture 2" descr="Science Bee - Home | Facebook">
            <a:extLst>
              <a:ext uri="{FF2B5EF4-FFF2-40B4-BE49-F238E27FC236}">
                <a16:creationId xmlns:a16="http://schemas.microsoft.com/office/drawing/2014/main" id="{7A16A469-05E8-4B03-A8AC-DBD496FC8F7D}"/>
              </a:ext>
            </a:extLst>
          </p:cNvPr>
          <p:cNvPicPr>
            <a:picLocks noChangeAspect="1" noChangeArrowheads="1"/>
          </p:cNvPicPr>
          <p:nvPr/>
        </p:nvPicPr>
        <p:blipFill rotWithShape="1">
          <a:blip r:embed="rId3">
            <a:alphaModFix/>
            <a:extLst>
              <a:ext uri="{BEBA8EAE-BF5A-486C-A8C5-ECC9F3942E4B}">
                <a14:imgProps xmlns:a14="http://schemas.microsoft.com/office/drawing/2010/main">
                  <a14:imgLayer r:embed="rId4">
                    <a14:imgEffect>
                      <a14:backgroundRemoval t="10145" b="90016" l="10001" r="90000"/>
                    </a14:imgEffect>
                  </a14:imgLayer>
                </a14:imgProps>
              </a:ext>
              <a:ext uri="{28A0092B-C50C-407E-A947-70E740481C1C}">
                <a14:useLocalDpi xmlns:a14="http://schemas.microsoft.com/office/drawing/2010/main" val="0"/>
              </a:ext>
            </a:extLst>
          </a:blip>
          <a:srcRect t="161" r="-3" b="-3"/>
          <a:stretch/>
        </p:blipFill>
        <p:spPr bwMode="auto">
          <a:xfrm>
            <a:off x="7606620" y="-56145"/>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
        <p:nvSpPr>
          <p:cNvPr id="13" name="Title 1">
            <a:extLst>
              <a:ext uri="{FF2B5EF4-FFF2-40B4-BE49-F238E27FC236}">
                <a16:creationId xmlns:a16="http://schemas.microsoft.com/office/drawing/2014/main" id="{DF9F40E3-C2B7-45D1-B3EF-9D9213B45109}"/>
              </a:ext>
            </a:extLst>
          </p:cNvPr>
          <p:cNvSpPr>
            <a:spLocks noGrp="1"/>
          </p:cNvSpPr>
          <p:nvPr>
            <p:ph type="title"/>
          </p:nvPr>
        </p:nvSpPr>
        <p:spPr>
          <a:xfrm>
            <a:off x="-13855" y="153060"/>
            <a:ext cx="8229600" cy="857250"/>
          </a:xfrm>
        </p:spPr>
        <p:txBody>
          <a:bodyPr/>
          <a:lstStyle/>
          <a:p>
            <a:r>
              <a:rPr lang="en-US" b="1" dirty="0">
                <a:solidFill>
                  <a:schemeClr val="tx1">
                    <a:lumMod val="75000"/>
                    <a:lumOff val="25000"/>
                  </a:schemeClr>
                </a:solidFill>
              </a:rPr>
              <a:t>The 8 bees of a happy lab hive</a:t>
            </a:r>
          </a:p>
        </p:txBody>
      </p:sp>
    </p:spTree>
    <p:extLst>
      <p:ext uri="{BB962C8B-B14F-4D97-AF65-F5344CB8AC3E}">
        <p14:creationId xmlns:p14="http://schemas.microsoft.com/office/powerpoint/2010/main" val="1607417105"/>
      </p:ext>
    </p:extLst>
  </p:cSld>
  <p:clrMapOvr>
    <a:masterClrMapping/>
  </p:clrMapOvr>
  <mc:AlternateContent xmlns:mc="http://schemas.openxmlformats.org/markup-compatibility/2006" xmlns:p14="http://schemas.microsoft.com/office/powerpoint/2010/main">
    <mc:Choice Requires="p14">
      <p:transition spd="med" p14:dur="700" advTm="46837">
        <p:fade/>
      </p:transition>
    </mc:Choice>
    <mc:Fallback xmlns="">
      <p:transition spd="med" advTm="46837">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Cool</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390900"/>
          </a:xfrm>
        </p:spPr>
        <p:txBody>
          <a:bodyPr anchor="ctr">
            <a:normAutofit/>
          </a:bodyPr>
          <a:lstStyle/>
          <a:p>
            <a:pPr>
              <a:lnSpc>
                <a:spcPct val="90000"/>
              </a:lnSpc>
            </a:pPr>
            <a:r>
              <a:rPr lang="en-US" sz="1500" dirty="0"/>
              <a:t>Science is not done in a silo. HELP each other!</a:t>
            </a:r>
          </a:p>
          <a:p>
            <a:pPr>
              <a:lnSpc>
                <a:spcPct val="90000"/>
              </a:lnSpc>
            </a:pPr>
            <a:r>
              <a:rPr lang="en-US" sz="1500" dirty="0"/>
              <a:t>Sure, you’re smart. But don’t flaunt it. It contributes to the imposter syndrome of others.</a:t>
            </a:r>
          </a:p>
          <a:p>
            <a:pPr>
              <a:lnSpc>
                <a:spcPct val="90000"/>
              </a:lnSpc>
            </a:pPr>
            <a:r>
              <a:rPr lang="en-US" sz="1500" dirty="0"/>
              <a:t>Don’t compete. It’s not healthy.</a:t>
            </a:r>
          </a:p>
          <a:p>
            <a:pPr>
              <a:lnSpc>
                <a:spcPct val="90000"/>
              </a:lnSpc>
            </a:pPr>
            <a:r>
              <a:rPr lang="en-US" sz="1500" dirty="0"/>
              <a:t>It’s always “WE”, not “I” in science. Give credit to your colleagues!</a:t>
            </a:r>
          </a:p>
          <a:p>
            <a:pPr lvl="0">
              <a:lnSpc>
                <a:spcPct val="90000"/>
              </a:lnSpc>
            </a:pPr>
            <a:r>
              <a:rPr lang="en-US" sz="1500" dirty="0"/>
              <a:t>We’re all part of the same ecosystem (student, trainee, scientist, techs, PIs, custodial staff, animal facility staff). Call them all your colleagues!!!</a:t>
            </a:r>
          </a:p>
          <a:p>
            <a:pPr lvl="0">
              <a:lnSpc>
                <a:spcPct val="90000"/>
              </a:lnSpc>
            </a:pPr>
            <a:r>
              <a:rPr lang="en-US" sz="1500" dirty="0"/>
              <a:t>Science is already HARD enough, emotionally, intellectually. Don’t make it any harder than it has to be.</a:t>
            </a:r>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579643668"/>
      </p:ext>
    </p:extLst>
  </p:cSld>
  <p:clrMapOvr>
    <a:masterClrMapping/>
  </p:clrMapOvr>
  <mc:AlternateContent xmlns:mc="http://schemas.openxmlformats.org/markup-compatibility/2006" xmlns:p14="http://schemas.microsoft.com/office/powerpoint/2010/main">
    <mc:Choice Requires="p14">
      <p:transition spd="med" p14:dur="700" advTm="182119">
        <p:fade/>
      </p:transition>
    </mc:Choice>
    <mc:Fallback xmlns="">
      <p:transition spd="med" advTm="18211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Respectful</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238500"/>
          </a:xfrm>
        </p:spPr>
        <p:txBody>
          <a:bodyPr anchor="ctr">
            <a:normAutofit fontScale="85000" lnSpcReduction="20000"/>
          </a:bodyPr>
          <a:lstStyle/>
          <a:p>
            <a:r>
              <a:rPr lang="en-US" sz="1600" dirty="0"/>
              <a:t>We’re all different. Respect that. </a:t>
            </a:r>
          </a:p>
          <a:p>
            <a:r>
              <a:rPr lang="en-US" sz="1600" dirty="0"/>
              <a:t>Be inclusive! Don’t form cliques. Extend invitations to everyone for special moments (lunch, meetings, </a:t>
            </a:r>
            <a:r>
              <a:rPr lang="en-US" sz="1600" dirty="0" err="1"/>
              <a:t>etc</a:t>
            </a:r>
            <a:r>
              <a:rPr lang="en-US" sz="1600" dirty="0"/>
              <a:t>)</a:t>
            </a:r>
          </a:p>
          <a:p>
            <a:r>
              <a:rPr lang="en-US" sz="1600" dirty="0"/>
              <a:t>Lab members don’t have to be your friend. They’re your colleagues. Don’t push them into your mold of what you think they should be. </a:t>
            </a:r>
          </a:p>
          <a:p>
            <a:r>
              <a:rPr lang="en-US" sz="1600" dirty="0"/>
              <a:t>Biomedical already sciences lack diversity. Please don’t contribute to it with racism, classism, or bias.</a:t>
            </a:r>
          </a:p>
          <a:p>
            <a:r>
              <a:rPr lang="en-US" sz="1600" dirty="0"/>
              <a:t>Be careful with jokes. You’re not part of the “in crowd” just yet.</a:t>
            </a:r>
          </a:p>
          <a:p>
            <a:pPr lvl="0"/>
            <a:r>
              <a:rPr lang="en-US" sz="1600" dirty="0"/>
              <a:t>Don’t put on loud music.</a:t>
            </a:r>
          </a:p>
          <a:p>
            <a:pPr lvl="0"/>
            <a:r>
              <a:rPr lang="en-US" sz="1600" dirty="0"/>
              <a:t>Don’t gossip.</a:t>
            </a:r>
          </a:p>
          <a:p>
            <a:pPr lvl="0"/>
            <a:r>
              <a:rPr lang="en-US" sz="1600" dirty="0"/>
              <a:t>Be open to criticism and criticize others. Don’t take it personally when someone criticizes your work. Recognize we’re all here to help each other do better science.</a:t>
            </a:r>
          </a:p>
          <a:p>
            <a:r>
              <a:rPr lang="en-US" sz="1600" dirty="0"/>
              <a:t>Cell phones are special form of communication. Only use them in emergencies. They’re not for chatting. If it can be said in an email or slack, send it there</a:t>
            </a:r>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4176543401"/>
      </p:ext>
    </p:extLst>
  </p:cSld>
  <p:clrMapOvr>
    <a:masterClrMapping/>
  </p:clrMapOvr>
  <mc:AlternateContent xmlns:mc="http://schemas.openxmlformats.org/markup-compatibility/2006" xmlns:p14="http://schemas.microsoft.com/office/powerpoint/2010/main">
    <mc:Choice Requires="p14">
      <p:transition spd="med" p14:dur="700" advTm="282749">
        <p:fade/>
      </p:transition>
    </mc:Choice>
    <mc:Fallback xmlns="">
      <p:transition spd="med" advTm="282749">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5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Engaged</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619500"/>
          </a:xfrm>
        </p:spPr>
        <p:txBody>
          <a:bodyPr anchor="ctr">
            <a:normAutofit fontScale="92500" lnSpcReduction="20000"/>
          </a:bodyPr>
          <a:lstStyle/>
          <a:p>
            <a:pPr lvl="0"/>
            <a:r>
              <a:rPr lang="en-US" sz="1600" dirty="0"/>
              <a:t>When you present, present WELL. I’d often take, as a postdoc, 5 hours to prepare a journal club. That’s just how long it takes! It’ll take you longer.</a:t>
            </a:r>
          </a:p>
          <a:p>
            <a:pPr lvl="0"/>
            <a:r>
              <a:rPr lang="en-US" sz="1600" dirty="0"/>
              <a:t>Actually read the paper before others give journal clubs. Otherwise, you’ll be lost.</a:t>
            </a:r>
          </a:p>
          <a:p>
            <a:pPr lvl="0"/>
            <a:r>
              <a:rPr lang="en-US" sz="1600" dirty="0"/>
              <a:t>Take notes the entire time during journal club and prepare to ask 1 question during every presentation. That’s your goal. You don’t have to every time. But try your best.</a:t>
            </a:r>
          </a:p>
          <a:p>
            <a:pPr lvl="0"/>
            <a:r>
              <a:rPr lang="en-US" sz="1600" dirty="0"/>
              <a:t>When in a virtual session, tell those in attendance you’re going to be writing notes.</a:t>
            </a:r>
          </a:p>
          <a:p>
            <a:pPr lvl="0"/>
            <a:r>
              <a:rPr lang="en-US" sz="1600" dirty="0"/>
              <a:t>Respond IMMEDIATELY (within reason) to emails. Don’t wait.</a:t>
            </a:r>
          </a:p>
          <a:p>
            <a:pPr lvl="0"/>
            <a:r>
              <a:rPr lang="en-US" sz="1600" dirty="0"/>
              <a:t>Research isn’t like a normal job. It’s expected you’ll be doing work/reading outside of your lab hours.</a:t>
            </a:r>
          </a:p>
          <a:p>
            <a:pPr lvl="0"/>
            <a:r>
              <a:rPr lang="en-US" sz="1600" dirty="0"/>
              <a:t>Down time isn’t your time, unless communicated. Use it to help out or read papers.</a:t>
            </a:r>
          </a:p>
          <a:p>
            <a:pPr lvl="0"/>
            <a:r>
              <a:rPr lang="en-US" sz="1600" dirty="0"/>
              <a:t>Be present. Nothing to do in lab today? Bring your other work to the lab.</a:t>
            </a:r>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1026273949"/>
      </p:ext>
    </p:extLst>
  </p:cSld>
  <p:clrMapOvr>
    <a:masterClrMapping/>
  </p:clrMapOvr>
  <mc:AlternateContent xmlns:mc="http://schemas.openxmlformats.org/markup-compatibility/2006" xmlns:p14="http://schemas.microsoft.com/office/powerpoint/2010/main">
    <mc:Choice Requires="p14">
      <p:transition spd="med" p14:dur="700" advTm="322541">
        <p:fade/>
      </p:transition>
    </mc:Choice>
    <mc:Fallback xmlns="">
      <p:transition spd="med" advTm="322541">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a good lab rat</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771900"/>
          </a:xfrm>
        </p:spPr>
        <p:txBody>
          <a:bodyPr anchor="ctr">
            <a:normAutofit lnSpcReduction="10000"/>
          </a:bodyPr>
          <a:lstStyle/>
          <a:p>
            <a:r>
              <a:rPr lang="en-US" sz="1600" dirty="0"/>
              <a:t>Clean up, especially your used equipment and dishes.</a:t>
            </a:r>
          </a:p>
          <a:p>
            <a:pPr lvl="0"/>
            <a:r>
              <a:rPr lang="en-US" sz="1600" dirty="0"/>
              <a:t>Keep detailed notes for EVERYTHING you do.</a:t>
            </a:r>
          </a:p>
          <a:p>
            <a:r>
              <a:rPr lang="en-US" sz="1600" dirty="0"/>
              <a:t>TAKE NOTES. Your memory sucks</a:t>
            </a:r>
          </a:p>
          <a:p>
            <a:pPr lvl="0"/>
            <a:r>
              <a:rPr lang="en-US" sz="1600" dirty="0"/>
              <a:t>Respect the TIME of a postdoc or grad student. They’re busy. Don’t come to them for everything. Try to figure it out yourself first.</a:t>
            </a:r>
          </a:p>
          <a:p>
            <a:r>
              <a:rPr lang="en-US" sz="1600" dirty="0"/>
              <a:t>Never leave something empty. Report if it ran out.</a:t>
            </a:r>
          </a:p>
          <a:p>
            <a:pPr lvl="0"/>
            <a:r>
              <a:rPr lang="en-US" sz="1600" dirty="0"/>
              <a:t>Don’t just </a:t>
            </a:r>
            <a:r>
              <a:rPr lang="en-US" sz="1600" i="1" dirty="0"/>
              <a:t>listen</a:t>
            </a:r>
            <a:r>
              <a:rPr lang="en-US" sz="1600" dirty="0"/>
              <a:t> to instruction. ASK QUESTIONS! It’s better if I have to explain something an extra 10 minutes than if you have to come back to me 2 days later to hear the whole thing again. Embrace your ignorance. They’re not a stupid question.</a:t>
            </a:r>
          </a:p>
          <a:p>
            <a:pPr lvl="0"/>
            <a:r>
              <a:rPr lang="en-US" sz="1600" dirty="0"/>
              <a:t>Seriously…EMBRACE YOUR IGNORANCE. It’s okay if you don’t know something.</a:t>
            </a:r>
          </a:p>
          <a:p>
            <a:pPr lvl="0"/>
            <a:r>
              <a:rPr lang="en-US" sz="1600" dirty="0"/>
              <a:t>Your bench space isn’t actually </a:t>
            </a:r>
            <a:r>
              <a:rPr lang="en-US" sz="1600" i="1" dirty="0"/>
              <a:t>your</a:t>
            </a:r>
            <a:r>
              <a:rPr lang="en-US" sz="1600" dirty="0"/>
              <a:t> space. We’re all working together. Don’t be offended if someone needs to use it.</a:t>
            </a:r>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345422437"/>
      </p:ext>
    </p:extLst>
  </p:cSld>
  <p:clrMapOvr>
    <a:masterClrMapping/>
  </p:clrMapOvr>
  <mc:AlternateContent xmlns:mc="http://schemas.openxmlformats.org/markup-compatibility/2006" xmlns:p14="http://schemas.microsoft.com/office/powerpoint/2010/main">
    <mc:Choice Requires="p14">
      <p:transition spd="med" p14:dur="700" advTm="212440">
        <p:fade/>
      </p:transition>
    </mc:Choice>
    <mc:Fallback xmlns="">
      <p:transition spd="med" advTm="212440">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285DF2-048C-40AC-B6E7-A356A058648F}"/>
              </a:ext>
            </a:extLst>
          </p:cNvPr>
          <p:cNvSpPr>
            <a:spLocks noGrp="1"/>
          </p:cNvSpPr>
          <p:nvPr>
            <p:ph type="title"/>
          </p:nvPr>
        </p:nvSpPr>
        <p:spPr>
          <a:xfrm>
            <a:off x="381000" y="209550"/>
            <a:ext cx="5605629" cy="914400"/>
          </a:xfrm>
        </p:spPr>
        <p:txBody>
          <a:bodyPr>
            <a:normAutofit/>
          </a:bodyPr>
          <a:lstStyle/>
          <a:p>
            <a:pPr algn="l"/>
            <a:r>
              <a:rPr lang="en-US" b="1" dirty="0">
                <a:solidFill>
                  <a:schemeClr val="tx1">
                    <a:lumMod val="75000"/>
                    <a:lumOff val="25000"/>
                  </a:schemeClr>
                </a:solidFill>
              </a:rPr>
              <a:t>BEE Prepared</a:t>
            </a:r>
          </a:p>
        </p:txBody>
      </p:sp>
      <p:sp>
        <p:nvSpPr>
          <p:cNvPr id="3" name="Content Placeholder 2">
            <a:extLst>
              <a:ext uri="{FF2B5EF4-FFF2-40B4-BE49-F238E27FC236}">
                <a16:creationId xmlns:a16="http://schemas.microsoft.com/office/drawing/2014/main" id="{BF4FEB71-7229-43D6-8135-000E3E777542}"/>
              </a:ext>
            </a:extLst>
          </p:cNvPr>
          <p:cNvSpPr>
            <a:spLocks noGrp="1"/>
          </p:cNvSpPr>
          <p:nvPr>
            <p:ph idx="1"/>
          </p:nvPr>
        </p:nvSpPr>
        <p:spPr>
          <a:xfrm>
            <a:off x="609600" y="1162050"/>
            <a:ext cx="5992748" cy="3390900"/>
          </a:xfrm>
        </p:spPr>
        <p:txBody>
          <a:bodyPr anchor="ctr">
            <a:normAutofit/>
          </a:bodyPr>
          <a:lstStyle/>
          <a:p>
            <a:pPr lvl="0"/>
            <a:r>
              <a:rPr lang="en-US" sz="1600" dirty="0"/>
              <a:t>Be proactive. Help where you think you can help.</a:t>
            </a:r>
          </a:p>
          <a:p>
            <a:pPr lvl="0"/>
            <a:r>
              <a:rPr lang="en-US" sz="1600" dirty="0"/>
              <a:t>Show up on time, even if the PI is “super cool and laid back”.</a:t>
            </a:r>
          </a:p>
          <a:p>
            <a:pPr lvl="0"/>
            <a:r>
              <a:rPr lang="en-US" sz="1600" dirty="0"/>
              <a:t>Respect people’s time. Experimental timepoints aren’t flexible.</a:t>
            </a:r>
          </a:p>
          <a:p>
            <a:pPr lvl="0"/>
            <a:r>
              <a:rPr lang="en-US" sz="1600" dirty="0"/>
              <a:t>ACTUALLY read those review articles the PI gives you on day 1. We can tell if you don’t understand. Especially that FOUNDATIONAL stuff.</a:t>
            </a:r>
          </a:p>
          <a:p>
            <a:pPr lvl="0"/>
            <a:r>
              <a:rPr lang="en-US" sz="1600" dirty="0"/>
              <a:t>Lab schedules are unpredictable. Be open to it.</a:t>
            </a:r>
          </a:p>
          <a:p>
            <a:pPr lvl="0"/>
            <a:r>
              <a:rPr lang="en-US" sz="1600" dirty="0"/>
              <a:t>Don’t make horrible looking slides. Get the science right, but make the slides look professional. White background, soothing transitions, nice images.</a:t>
            </a:r>
          </a:p>
          <a:p>
            <a:pPr lvl="0"/>
            <a:endParaRPr lang="en-US" sz="1600" dirty="0"/>
          </a:p>
        </p:txBody>
      </p:sp>
      <p:sp>
        <p:nvSpPr>
          <p:cNvPr id="71" name="Rectangle 70">
            <a:extLst>
              <a:ext uri="{FF2B5EF4-FFF2-40B4-BE49-F238E27FC236}">
                <a16:creationId xmlns:a16="http://schemas.microsoft.com/office/drawing/2014/main" id="{59A309A7-1751-4ABE-A3C1-EEC40366AD8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566660" y="0"/>
            <a:ext cx="1577340" cy="5143500"/>
          </a:xfrm>
          <a:prstGeom prst="rect">
            <a:avLst/>
          </a:prstGeom>
          <a:solidFill>
            <a:srgbClr val="7B79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73" name="Oval 72">
            <a:extLst>
              <a:ext uri="{FF2B5EF4-FFF2-40B4-BE49-F238E27FC236}">
                <a16:creationId xmlns:a16="http://schemas.microsoft.com/office/drawing/2014/main" id="{967D8EB6-EAE1-4F9C-B398-83321E2872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686550" y="1769184"/>
            <a:ext cx="1605129" cy="1605129"/>
          </a:xfrm>
          <a:prstGeom prst="ellipse">
            <a:avLst/>
          </a:prstGeom>
          <a:solidFill>
            <a:srgbClr val="FFFFFF"/>
          </a:solidFill>
          <a:ln w="22225">
            <a:solidFill>
              <a:srgbClr val="FEF5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pic>
        <p:nvPicPr>
          <p:cNvPr id="4098" name="Picture 2" descr="Science Bee - Home | Facebook">
            <a:extLst>
              <a:ext uri="{FF2B5EF4-FFF2-40B4-BE49-F238E27FC236}">
                <a16:creationId xmlns:a16="http://schemas.microsoft.com/office/drawing/2014/main" id="{5F944048-F82F-47AC-85FD-8FA10380CFB5}"/>
              </a:ext>
            </a:extLst>
          </p:cNvPr>
          <p:cNvPicPr>
            <a:picLocks noChangeAspect="1" noChangeArrowheads="1"/>
          </p:cNvPicPr>
          <p:nvPr/>
        </p:nvPicPr>
        <p:blipFill rotWithShape="1">
          <a:blip r:embed="rId3">
            <a:alphaModFix/>
            <a:extLst>
              <a:ext uri="{28A0092B-C50C-407E-A947-70E740481C1C}">
                <a14:useLocalDpi xmlns:a14="http://schemas.microsoft.com/office/drawing/2010/main" val="0"/>
              </a:ext>
            </a:extLst>
          </a:blip>
          <a:srcRect t="161" r="-3" b="-3"/>
          <a:stretch/>
        </p:blipFill>
        <p:spPr bwMode="auto">
          <a:xfrm>
            <a:off x="6773057" y="1855690"/>
            <a:ext cx="1434420" cy="1432117"/>
          </a:xfrm>
          <a:custGeom>
            <a:avLst/>
            <a:gdLst/>
            <a:ahLst/>
            <a:cxnLst/>
            <a:rect l="l" t="t" r="r" b="b"/>
            <a:pathLst>
              <a:path w="6057610" h="6057610">
                <a:moveTo>
                  <a:pt x="3028805" y="0"/>
                </a:moveTo>
                <a:cubicBezTo>
                  <a:pt x="4701568" y="0"/>
                  <a:pt x="6057610" y="1356042"/>
                  <a:pt x="6057610" y="3028805"/>
                </a:cubicBezTo>
                <a:cubicBezTo>
                  <a:pt x="6057610" y="4701568"/>
                  <a:pt x="4701568" y="6057610"/>
                  <a:pt x="3028805" y="6057610"/>
                </a:cubicBezTo>
                <a:cubicBezTo>
                  <a:pt x="1356042" y="6057610"/>
                  <a:pt x="0" y="4701568"/>
                  <a:pt x="0" y="3028805"/>
                </a:cubicBezTo>
                <a:cubicBezTo>
                  <a:pt x="0" y="1356042"/>
                  <a:pt x="1356042" y="0"/>
                  <a:pt x="3028805" y="0"/>
                </a:cubicBezTo>
                <a:close/>
              </a:path>
            </a:pathLst>
          </a:custGeom>
          <a:noFill/>
          <a:effectLst>
            <a:softEdge rad="0"/>
          </a:effectLst>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3900930435"/>
      </p:ext>
    </p:extLst>
  </p:cSld>
  <p:clrMapOvr>
    <a:masterClrMapping/>
  </p:clrMapOvr>
  <mc:AlternateContent xmlns:mc="http://schemas.openxmlformats.org/markup-compatibility/2006" xmlns:p14="http://schemas.microsoft.com/office/powerpoint/2010/main">
    <mc:Choice Requires="p14">
      <p:transition spd="med" p14:dur="700" advTm="206986">
        <p:fade/>
      </p:transition>
    </mc:Choice>
    <mc:Fallback xmlns="">
      <p:transition spd="med" advTm="206986">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19.3|25.5|33.7|24.1|34.3|32.7"/>
</p:tagLst>
</file>

<file path=ppt/tags/tag2.xml><?xml version="1.0" encoding="utf-8"?>
<p:tagLst xmlns:a="http://schemas.openxmlformats.org/drawingml/2006/main" xmlns:r="http://schemas.openxmlformats.org/officeDocument/2006/relationships" xmlns:p="http://schemas.openxmlformats.org/presentationml/2006/main">
  <p:tag name="TIMING" val="|4.2|12|27.8|32|39|40|26|21.3|48.5"/>
</p:tagLst>
</file>

<file path=ppt/tags/tag3.xml><?xml version="1.0" encoding="utf-8"?>
<p:tagLst xmlns:a="http://schemas.openxmlformats.org/drawingml/2006/main" xmlns:r="http://schemas.openxmlformats.org/officeDocument/2006/relationships" xmlns:p="http://schemas.openxmlformats.org/presentationml/2006/main">
  <p:tag name="TIMING" val="|15.7|60.7|42.1|51|31.5|32.3|23.8|16.3"/>
</p:tagLst>
</file>

<file path=ppt/tags/tag4.xml><?xml version="1.0" encoding="utf-8"?>
<p:tagLst xmlns:a="http://schemas.openxmlformats.org/drawingml/2006/main" xmlns:r="http://schemas.openxmlformats.org/officeDocument/2006/relationships" xmlns:p="http://schemas.openxmlformats.org/presentationml/2006/main">
  <p:tag name="TIMING" val="|5.2|15.3|37.7|30.4|13.7|12.2|57.7|14.3"/>
</p:tagLst>
</file>

<file path=ppt/tags/tag5.xml><?xml version="1.0" encoding="utf-8"?>
<p:tagLst xmlns:a="http://schemas.openxmlformats.org/drawingml/2006/main" xmlns:r="http://schemas.openxmlformats.org/officeDocument/2006/relationships" xmlns:p="http://schemas.openxmlformats.org/presentationml/2006/main">
  <p:tag name="TIMING" val="|20.4|16.2|41|40.4|33.9|39.3"/>
</p:tagLst>
</file>

<file path=ppt/tags/tag6.xml><?xml version="1.0" encoding="utf-8"?>
<p:tagLst xmlns:a="http://schemas.openxmlformats.org/drawingml/2006/main" xmlns:r="http://schemas.openxmlformats.org/officeDocument/2006/relationships" xmlns:p="http://schemas.openxmlformats.org/presentationml/2006/main">
  <p:tag name="TIMING" val="|45.2|46.3|45.4|21.9|15"/>
</p:tagLst>
</file>

<file path=ppt/tags/tag7.xml><?xml version="1.0" encoding="utf-8"?>
<p:tagLst xmlns:a="http://schemas.openxmlformats.org/drawingml/2006/main" xmlns:r="http://schemas.openxmlformats.org/officeDocument/2006/relationships" xmlns:p="http://schemas.openxmlformats.org/presentationml/2006/main">
  <p:tag name="TIMING" val="|3.3|31.2|44|18.6|54.2|7.2"/>
</p:tagLst>
</file>

<file path=ppt/tags/tag8.xml><?xml version="1.0" encoding="utf-8"?>
<p:tagLst xmlns:a="http://schemas.openxmlformats.org/drawingml/2006/main" xmlns:r="http://schemas.openxmlformats.org/officeDocument/2006/relationships" xmlns:p="http://schemas.openxmlformats.org/presentationml/2006/main">
  <p:tag name="TIMING" val="|24.7|18.2|16.5|29.4"/>
</p:tagLst>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1498</TotalTime>
  <Words>1131</Words>
  <Application>Microsoft Office PowerPoint</Application>
  <PresentationFormat>On-screen Show (16:9)</PresentationFormat>
  <Paragraphs>91</Paragraphs>
  <Slides>13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Blank</vt:lpstr>
      <vt:lpstr>PowerPoint Presentation</vt:lpstr>
      <vt:lpstr>PowerPoint Presentation</vt:lpstr>
      <vt:lpstr>To know the science, you’ve gotta know the people. </vt:lpstr>
      <vt:lpstr>The 8 bees of a happy lab hive</vt:lpstr>
      <vt:lpstr>BEE Cool</vt:lpstr>
      <vt:lpstr>BEE Respectful</vt:lpstr>
      <vt:lpstr>BEE Engaged</vt:lpstr>
      <vt:lpstr>BEE a good lab rat</vt:lpstr>
      <vt:lpstr>BEE Prepared</vt:lpstr>
      <vt:lpstr>BEE Organized</vt:lpstr>
      <vt:lpstr>BEE Responsible</vt:lpstr>
      <vt:lpstr>BEE Realistic</vt:lpstr>
      <vt:lpstr>The 8 bees of a happy lab hive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nathan fried</dc:creator>
  <cp:lastModifiedBy>Nathan Fried</cp:lastModifiedBy>
  <cp:revision>24</cp:revision>
  <dcterms:created xsi:type="dcterms:W3CDTF">2020-06-04T17:33:23Z</dcterms:created>
  <dcterms:modified xsi:type="dcterms:W3CDTF">2022-03-23T15:06:34Z</dcterms:modified>
</cp:coreProperties>
</file>